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sldIdLst>
    <p:sldId id="256" r:id="rId2"/>
    <p:sldId id="257" r:id="rId3"/>
    <p:sldId id="258" r:id="rId4"/>
    <p:sldId id="269" r:id="rId5"/>
    <p:sldId id="270" r:id="rId6"/>
    <p:sldId id="273" r:id="rId7"/>
    <p:sldId id="275" r:id="rId8"/>
    <p:sldId id="274" r:id="rId9"/>
    <p:sldId id="265" r:id="rId10"/>
    <p:sldId id="268" r:id="rId11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5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26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63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41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9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5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48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8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2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7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1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485900" y="4365082"/>
            <a:ext cx="15316200" cy="778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83995" marR="5080" indent="-1471930" algn="ctr">
              <a:lnSpc>
                <a:spcPct val="113700"/>
              </a:lnSpc>
              <a:spcBef>
                <a:spcPts val="95"/>
              </a:spcBef>
            </a:pPr>
            <a:r>
              <a:rPr lang="en-US" sz="4800" spc="-310" dirty="0">
                <a:latin typeface="Arial Rounded MT Bold" pitchFamily="34" charset="0"/>
              </a:rPr>
              <a:t>FIRE AND LIFE SAFETY AUDIT</a:t>
            </a:r>
            <a:endParaRPr lang="en-US" sz="4800" spc="245" dirty="0">
              <a:latin typeface="Arial Rounded MT Bold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1"/>
          </p:nvPr>
        </p:nvSpPr>
        <p:spPr>
          <a:xfrm>
            <a:off x="685800" y="7353300"/>
            <a:ext cx="7151104" cy="1376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1514" marR="5080" indent="-1949450">
              <a:lnSpc>
                <a:spcPct val="116199"/>
              </a:lnSpc>
              <a:spcBef>
                <a:spcPts val="95"/>
              </a:spcBef>
            </a:pPr>
            <a:r>
              <a:rPr sz="2500" b="1" spc="150" dirty="0">
                <a:latin typeface="Montserrat" pitchFamily="2" charset="0"/>
              </a:rPr>
              <a:t>BY</a:t>
            </a:r>
            <a:r>
              <a:rPr lang="en-IN" sz="2500" b="1" spc="150" dirty="0">
                <a:latin typeface="Montserrat" pitchFamily="2" charset="0"/>
              </a:rPr>
              <a:t>: Saryu Bansal</a:t>
            </a:r>
          </a:p>
          <a:p>
            <a:pPr marL="1961514" marR="5080" indent="-1949450">
              <a:lnSpc>
                <a:spcPct val="116199"/>
              </a:lnSpc>
              <a:spcBef>
                <a:spcPts val="95"/>
              </a:spcBef>
            </a:pPr>
            <a:r>
              <a:rPr lang="en-IN" sz="2500" b="1" spc="150" dirty="0">
                <a:latin typeface="Montserrat" pitchFamily="2" charset="0"/>
              </a:rPr>
              <a:t>      </a:t>
            </a:r>
            <a:r>
              <a:rPr lang="en-IN" sz="2500" b="1" spc="150" dirty="0" err="1">
                <a:latin typeface="Montserrat" pitchFamily="2" charset="0"/>
              </a:rPr>
              <a:t>Shreyanshi</a:t>
            </a:r>
            <a:r>
              <a:rPr lang="en-IN" sz="2500" b="1" spc="150" dirty="0">
                <a:latin typeface="Montserrat" pitchFamily="2" charset="0"/>
              </a:rPr>
              <a:t> Dobhal</a:t>
            </a:r>
          </a:p>
          <a:p>
            <a:pPr marL="1961514" marR="5080" indent="-1949450">
              <a:lnSpc>
                <a:spcPct val="116199"/>
              </a:lnSpc>
              <a:spcBef>
                <a:spcPts val="95"/>
              </a:spcBef>
            </a:pPr>
            <a:r>
              <a:rPr lang="en-IN" sz="2500" b="1" spc="150" dirty="0">
                <a:latin typeface="Montserrat" pitchFamily="2" charset="0"/>
              </a:rPr>
              <a:t>      Akshat Negi</a:t>
            </a:r>
            <a:endParaRPr sz="2500" b="1" spc="65" dirty="0">
              <a:latin typeface="Montserrat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01600" y="937396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itchFamily="2" charset="0"/>
              </a:rPr>
              <a:t>TO: Gopal Rawat Sir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2286000" y="1023548"/>
            <a:ext cx="13716000" cy="1284134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483995" marR="5080" lvl="0" indent="-1471930" algn="ctr" defTabSz="914400" rtl="0" eaLnBrk="1" fontAlgn="auto" latinLnBrk="0" hangingPunct="1">
              <a:lnSpc>
                <a:spcPct val="1137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00" i="0" u="none" strike="noStrike" kern="1200" cap="none" spc="-310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IT</a:t>
            </a:r>
            <a:r>
              <a:rPr kumimoji="0" lang="en-US" sz="7900" i="0" u="none" strike="noStrike" kern="1200" cap="none" spc="220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 </a:t>
            </a:r>
            <a:r>
              <a:rPr kumimoji="0" lang="en-US" sz="7900" i="0" u="none" strike="noStrike" kern="1200" cap="none" spc="42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AND</a:t>
            </a:r>
            <a:r>
              <a:rPr kumimoji="0" lang="en-US" sz="7900" i="0" u="none" strike="noStrike" kern="1200" cap="none" spc="220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 </a:t>
            </a:r>
            <a:r>
              <a:rPr kumimoji="0" lang="en-US" sz="7900" i="0" u="none" strike="noStrike" kern="1200" cap="none" spc="27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PHYSICAL </a:t>
            </a:r>
            <a:r>
              <a:rPr kumimoji="0" lang="en-US" sz="7900" i="0" u="none" strike="noStrike" kern="1200" cap="none" spc="-162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 </a:t>
            </a:r>
            <a:r>
              <a:rPr kumimoji="0" lang="en-US" sz="7900" i="0" u="none" strike="noStrike" kern="1200" cap="none" spc="24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F80FF-9C3D-AC87-9913-DFE2FDAC1767}"/>
              </a:ext>
            </a:extLst>
          </p:cNvPr>
          <p:cNvSpPr txBox="1"/>
          <p:nvPr/>
        </p:nvSpPr>
        <p:spPr>
          <a:xfrm>
            <a:off x="4495800" y="5689074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Montserrat" pitchFamily="2" charset="0"/>
              </a:rPr>
              <a:t>School Of Computer Science</a:t>
            </a:r>
          </a:p>
          <a:p>
            <a:pPr algn="ctr"/>
            <a:r>
              <a:rPr lang="en-IN" sz="2400" b="1" dirty="0">
                <a:latin typeface="Montserrat" pitchFamily="2" charset="0"/>
              </a:rPr>
              <a:t>University of Petroleum And Energy Studies</a:t>
            </a:r>
          </a:p>
          <a:p>
            <a:pPr algn="ctr"/>
            <a:r>
              <a:rPr lang="en-IN" sz="2400" b="1" dirty="0">
                <a:latin typeface="Montserrat" pitchFamily="2" charset="0"/>
              </a:rPr>
              <a:t>Dehradun-248007</a:t>
            </a:r>
          </a:p>
          <a:p>
            <a:pPr algn="ctr"/>
            <a:r>
              <a:rPr lang="en-IN" sz="2400" b="1" dirty="0">
                <a:latin typeface="Montserrat" pitchFamily="2" charset="0"/>
              </a:rPr>
              <a:t>AUG-DEC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543300"/>
            <a:ext cx="16459200" cy="178638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1500" spc="640" dirty="0">
                <a:latin typeface="Arial Black" pitchFamily="34" charset="0"/>
              </a:rPr>
              <a:t>THANK</a:t>
            </a:r>
            <a:r>
              <a:rPr sz="11500" spc="300" dirty="0">
                <a:latin typeface="Arial Black" pitchFamily="34" charset="0"/>
              </a:rPr>
              <a:t> </a:t>
            </a:r>
            <a:r>
              <a:rPr sz="11500" spc="285" dirty="0">
                <a:latin typeface="Arial Black" pitchFamily="34" charset="0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318" y="1638300"/>
            <a:ext cx="7287282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6000" spc="465" dirty="0">
                <a:latin typeface="Arial Rounded MT Bold" pitchFamily="34" charset="0"/>
              </a:rPr>
              <a:t>WHAT</a:t>
            </a:r>
            <a:r>
              <a:rPr sz="6000" spc="225" dirty="0">
                <a:latin typeface="Arial Rounded MT Bold" pitchFamily="34" charset="0"/>
              </a:rPr>
              <a:t> </a:t>
            </a:r>
            <a:r>
              <a:rPr sz="6000" spc="-275" dirty="0">
                <a:latin typeface="Arial Rounded MT Bold" pitchFamily="34" charset="0"/>
              </a:rPr>
              <a:t>IS</a:t>
            </a:r>
            <a:r>
              <a:rPr sz="6000" spc="225" dirty="0">
                <a:latin typeface="Arial Rounded MT Bold" pitchFamily="34" charset="0"/>
              </a:rPr>
              <a:t> </a:t>
            </a:r>
            <a:r>
              <a:rPr sz="6000" spc="204" dirty="0">
                <a:latin typeface="Arial Rounded MT Bold" pitchFamily="34" charset="0"/>
              </a:rPr>
              <a:t>NBC?</a:t>
            </a:r>
            <a:endParaRPr sz="6000" dirty="0">
              <a:latin typeface="Arial Rounded MT Bold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857500"/>
            <a:ext cx="1708531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850" b="1" spc="190" dirty="0">
                <a:latin typeface="Tahoma"/>
                <a:cs typeface="Tahoma"/>
              </a:rPr>
              <a:t>THE</a:t>
            </a:r>
            <a:r>
              <a:rPr sz="2850" b="1" spc="195" dirty="0">
                <a:latin typeface="Tahoma"/>
                <a:cs typeface="Tahoma"/>
              </a:rPr>
              <a:t> </a:t>
            </a:r>
            <a:r>
              <a:rPr sz="2850" b="1" spc="165" dirty="0">
                <a:latin typeface="Tahoma"/>
                <a:cs typeface="Tahoma"/>
              </a:rPr>
              <a:t>NATIONAL</a:t>
            </a:r>
            <a:r>
              <a:rPr sz="2850" b="1" spc="170" dirty="0">
                <a:latin typeface="Tahoma"/>
                <a:cs typeface="Tahoma"/>
              </a:rPr>
              <a:t> </a:t>
            </a:r>
            <a:r>
              <a:rPr sz="2850" b="1" spc="45" dirty="0">
                <a:latin typeface="Tahoma"/>
                <a:cs typeface="Tahoma"/>
              </a:rPr>
              <a:t>BUILDING</a:t>
            </a:r>
            <a:r>
              <a:rPr sz="2850" b="1" spc="50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CODE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175" dirty="0">
                <a:latin typeface="Tahoma"/>
                <a:cs typeface="Tahoma"/>
              </a:rPr>
              <a:t>OF</a:t>
            </a:r>
            <a:r>
              <a:rPr sz="2850" b="1" spc="180" dirty="0">
                <a:latin typeface="Tahoma"/>
                <a:cs typeface="Tahoma"/>
              </a:rPr>
              <a:t> </a:t>
            </a:r>
            <a:r>
              <a:rPr sz="2850" b="1" spc="5" dirty="0">
                <a:latin typeface="Tahoma"/>
                <a:cs typeface="Tahoma"/>
              </a:rPr>
              <a:t>INDIA</a:t>
            </a:r>
            <a:r>
              <a:rPr sz="2850" b="1" spc="10" dirty="0">
                <a:latin typeface="Tahoma"/>
                <a:cs typeface="Tahoma"/>
              </a:rPr>
              <a:t> </a:t>
            </a:r>
            <a:r>
              <a:rPr sz="2850" b="1" spc="35" dirty="0">
                <a:latin typeface="Tahoma"/>
                <a:cs typeface="Tahoma"/>
              </a:rPr>
              <a:t>(NBC),</a:t>
            </a:r>
            <a:r>
              <a:rPr sz="2850" b="1" spc="40" dirty="0">
                <a:latin typeface="Tahoma"/>
                <a:cs typeface="Tahoma"/>
              </a:rPr>
              <a:t> </a:t>
            </a:r>
            <a:r>
              <a:rPr sz="2850" b="1" spc="260" dirty="0">
                <a:latin typeface="Tahoma"/>
                <a:cs typeface="Tahoma"/>
              </a:rPr>
              <a:t>A </a:t>
            </a:r>
            <a:r>
              <a:rPr sz="2850" b="1" spc="200" dirty="0">
                <a:latin typeface="Tahoma"/>
                <a:cs typeface="Tahoma"/>
              </a:rPr>
              <a:t>COMPREHENSIVE  </a:t>
            </a:r>
            <a:r>
              <a:rPr sz="2850" b="1" spc="45" dirty="0">
                <a:latin typeface="Tahoma"/>
                <a:cs typeface="Tahoma"/>
              </a:rPr>
              <a:t>BUILDING </a:t>
            </a:r>
            <a:r>
              <a:rPr sz="2850" b="1" spc="50" dirty="0">
                <a:latin typeface="Tahoma"/>
                <a:cs typeface="Tahoma"/>
              </a:rPr>
              <a:t> </a:t>
            </a:r>
            <a:r>
              <a:rPr sz="2850" b="1" spc="165" dirty="0">
                <a:latin typeface="Tahoma"/>
                <a:cs typeface="Tahoma"/>
              </a:rPr>
              <a:t>CODE, </a:t>
            </a:r>
            <a:r>
              <a:rPr sz="2850" b="1" spc="-135" dirty="0">
                <a:latin typeface="Tahoma"/>
                <a:cs typeface="Tahoma"/>
              </a:rPr>
              <a:t>IS </a:t>
            </a:r>
            <a:r>
              <a:rPr sz="2850" b="1" spc="260" dirty="0">
                <a:latin typeface="Tahoma"/>
                <a:cs typeface="Tahoma"/>
              </a:rPr>
              <a:t>A </a:t>
            </a:r>
            <a:r>
              <a:rPr sz="2850" b="1" spc="165" dirty="0">
                <a:latin typeface="Tahoma"/>
                <a:cs typeface="Tahoma"/>
              </a:rPr>
              <a:t>NATIONAL </a:t>
            </a:r>
            <a:r>
              <a:rPr sz="2850" b="1" spc="140" dirty="0">
                <a:latin typeface="Tahoma"/>
                <a:cs typeface="Tahoma"/>
              </a:rPr>
              <a:t>INSTRUMENT </a:t>
            </a:r>
            <a:r>
              <a:rPr sz="2850" b="1" spc="85" dirty="0">
                <a:latin typeface="Tahoma"/>
                <a:cs typeface="Tahoma"/>
              </a:rPr>
              <a:t>PROVIDING </a:t>
            </a:r>
            <a:r>
              <a:rPr sz="2850" b="1" spc="100" dirty="0">
                <a:latin typeface="Tahoma"/>
                <a:cs typeface="Tahoma"/>
              </a:rPr>
              <a:t>GUIDELINES </a:t>
            </a:r>
            <a:r>
              <a:rPr sz="2850" b="1" spc="170" dirty="0">
                <a:latin typeface="Tahoma"/>
                <a:cs typeface="Tahoma"/>
              </a:rPr>
              <a:t>FOR </a:t>
            </a:r>
            <a:r>
              <a:rPr sz="2850" b="1" spc="145" dirty="0">
                <a:latin typeface="Tahoma"/>
                <a:cs typeface="Tahoma"/>
              </a:rPr>
              <a:t>REGULATING </a:t>
            </a:r>
            <a:r>
              <a:rPr sz="2850" b="1" spc="190" dirty="0">
                <a:latin typeface="Tahoma"/>
                <a:cs typeface="Tahoma"/>
              </a:rPr>
              <a:t>THE </a:t>
            </a:r>
            <a:r>
              <a:rPr sz="2850" b="1" spc="195" dirty="0">
                <a:latin typeface="Tahoma"/>
                <a:cs typeface="Tahoma"/>
              </a:rPr>
              <a:t> </a:t>
            </a:r>
            <a:r>
              <a:rPr sz="2850" b="1" spc="45" dirty="0">
                <a:latin typeface="Tahoma"/>
                <a:cs typeface="Tahoma"/>
              </a:rPr>
              <a:t>BUILDING</a:t>
            </a:r>
            <a:r>
              <a:rPr sz="2850" b="1" spc="360" dirty="0">
                <a:latin typeface="Tahoma"/>
                <a:cs typeface="Tahoma"/>
              </a:rPr>
              <a:t> </a:t>
            </a:r>
            <a:r>
              <a:rPr sz="2850" b="1" spc="155" dirty="0">
                <a:latin typeface="Tahoma"/>
                <a:cs typeface="Tahoma"/>
              </a:rPr>
              <a:t>CONSTRUCTION</a:t>
            </a:r>
            <a:r>
              <a:rPr sz="2850" b="1" spc="245" dirty="0">
                <a:latin typeface="Tahoma"/>
                <a:cs typeface="Tahoma"/>
              </a:rPr>
              <a:t> </a:t>
            </a:r>
            <a:r>
              <a:rPr sz="2850" b="1" spc="70" dirty="0">
                <a:latin typeface="Tahoma"/>
                <a:cs typeface="Tahoma"/>
              </a:rPr>
              <a:t>ACTIVITIES</a:t>
            </a:r>
            <a:r>
              <a:rPr sz="2850" b="1" spc="330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ACROSS</a:t>
            </a:r>
            <a:r>
              <a:rPr sz="2850" b="1" spc="1230" dirty="0">
                <a:latin typeface="Tahoma"/>
                <a:cs typeface="Tahoma"/>
              </a:rPr>
              <a:t> </a:t>
            </a:r>
            <a:r>
              <a:rPr sz="2850" b="1" spc="190" dirty="0">
                <a:latin typeface="Tahoma"/>
                <a:cs typeface="Tahoma"/>
              </a:rPr>
              <a:t>THE</a:t>
            </a:r>
            <a:r>
              <a:rPr sz="2850" b="1" spc="210" dirty="0">
                <a:latin typeface="Tahoma"/>
                <a:cs typeface="Tahoma"/>
              </a:rPr>
              <a:t> </a:t>
            </a:r>
            <a:r>
              <a:rPr sz="2850" b="1" spc="155" dirty="0">
                <a:latin typeface="Tahoma"/>
                <a:cs typeface="Tahoma"/>
              </a:rPr>
              <a:t>COUNTRY.</a:t>
            </a:r>
            <a:r>
              <a:rPr sz="2850" b="1" spc="245" dirty="0">
                <a:latin typeface="Tahoma"/>
                <a:cs typeface="Tahoma"/>
              </a:rPr>
              <a:t> </a:t>
            </a:r>
            <a:r>
              <a:rPr sz="2850" b="1" spc="-155" dirty="0">
                <a:latin typeface="Tahoma"/>
                <a:cs typeface="Tahoma"/>
              </a:rPr>
              <a:t>IT</a:t>
            </a:r>
            <a:r>
              <a:rPr sz="2850" b="1" spc="-125" dirty="0">
                <a:latin typeface="Tahoma"/>
                <a:cs typeface="Tahoma"/>
              </a:rPr>
              <a:t> </a:t>
            </a:r>
            <a:r>
              <a:rPr sz="2850" b="1" spc="229" dirty="0">
                <a:latin typeface="Tahoma"/>
                <a:cs typeface="Tahoma"/>
              </a:rPr>
              <a:t>SERVES</a:t>
            </a:r>
            <a:r>
              <a:rPr sz="2850" b="1" spc="1235" dirty="0">
                <a:latin typeface="Tahoma"/>
                <a:cs typeface="Tahoma"/>
              </a:rPr>
              <a:t> </a:t>
            </a:r>
            <a:r>
              <a:rPr sz="2850" b="1" spc="225" dirty="0">
                <a:latin typeface="Tahoma"/>
                <a:cs typeface="Tahoma"/>
              </a:rPr>
              <a:t>AS</a:t>
            </a:r>
            <a:r>
              <a:rPr sz="2850" b="1" spc="1230" dirty="0">
                <a:latin typeface="Tahoma"/>
                <a:cs typeface="Tahoma"/>
              </a:rPr>
              <a:t> </a:t>
            </a:r>
            <a:r>
              <a:rPr sz="2850" b="1" spc="260" dirty="0">
                <a:latin typeface="Tahoma"/>
                <a:cs typeface="Tahoma"/>
              </a:rPr>
              <a:t>A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5873" y="4400588"/>
            <a:ext cx="13693140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43330" algn="l"/>
                <a:tab pos="3816350" algn="l"/>
                <a:tab pos="4758690" algn="l"/>
                <a:tab pos="5901055" algn="l"/>
                <a:tab pos="8385809" algn="l"/>
                <a:tab pos="10895330" algn="l"/>
                <a:tab pos="11731625" algn="l"/>
              </a:tabLst>
            </a:pPr>
            <a:r>
              <a:rPr sz="2850" b="1" spc="170" dirty="0">
                <a:latin typeface="Tahoma"/>
                <a:cs typeface="Tahoma"/>
              </a:rPr>
              <a:t>FOR	</a:t>
            </a:r>
            <a:r>
              <a:rPr sz="2850" b="1" spc="160" dirty="0">
                <a:latin typeface="Tahoma"/>
                <a:cs typeface="Tahoma"/>
              </a:rPr>
              <a:t>ADOPTION	</a:t>
            </a:r>
            <a:r>
              <a:rPr sz="2850" b="1" spc="145" dirty="0">
                <a:latin typeface="Tahoma"/>
                <a:cs typeface="Tahoma"/>
              </a:rPr>
              <a:t>BY	</a:t>
            </a:r>
            <a:r>
              <a:rPr sz="2850" b="1" spc="170" dirty="0">
                <a:latin typeface="Tahoma"/>
                <a:cs typeface="Tahoma"/>
              </a:rPr>
              <a:t>ALL	</a:t>
            </a:r>
            <a:r>
              <a:rPr sz="2850" b="1" spc="175" dirty="0">
                <a:latin typeface="Tahoma"/>
                <a:cs typeface="Tahoma"/>
              </a:rPr>
              <a:t>AGENCIES	</a:t>
            </a:r>
            <a:r>
              <a:rPr sz="2850" b="1" spc="165" dirty="0">
                <a:latin typeface="Tahoma"/>
                <a:cs typeface="Tahoma"/>
              </a:rPr>
              <a:t>INVOLVED	</a:t>
            </a:r>
            <a:r>
              <a:rPr sz="2850" b="1" spc="-125" dirty="0">
                <a:latin typeface="Tahoma"/>
                <a:cs typeface="Tahoma"/>
              </a:rPr>
              <a:t>IN	</a:t>
            </a:r>
            <a:r>
              <a:rPr sz="2850" b="1" spc="45" dirty="0">
                <a:latin typeface="Tahoma"/>
                <a:cs typeface="Tahoma"/>
              </a:rPr>
              <a:t>BUILDING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0951" y="4838700"/>
            <a:ext cx="11834495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2255">
              <a:lnSpc>
                <a:spcPct val="113999"/>
              </a:lnSpc>
              <a:spcBef>
                <a:spcPts val="95"/>
              </a:spcBef>
              <a:tabLst>
                <a:tab pos="2264410" algn="l"/>
                <a:tab pos="3242310" algn="l"/>
                <a:tab pos="3747135" algn="l"/>
                <a:tab pos="4756785" algn="l"/>
                <a:tab pos="6664325" algn="l"/>
                <a:tab pos="8653780" algn="l"/>
                <a:tab pos="8763635" algn="l"/>
                <a:tab pos="10808970" algn="l"/>
              </a:tabLst>
            </a:pPr>
            <a:r>
              <a:rPr sz="2850" b="1" spc="325" dirty="0">
                <a:latin typeface="Tahoma"/>
                <a:cs typeface="Tahoma"/>
              </a:rPr>
              <a:t>W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160" dirty="0">
                <a:latin typeface="Tahoma"/>
                <a:cs typeface="Tahoma"/>
              </a:rPr>
              <a:t>R</a:t>
            </a:r>
            <a:r>
              <a:rPr sz="2850" b="1" spc="310" dirty="0">
                <a:latin typeface="Tahoma"/>
                <a:cs typeface="Tahoma"/>
              </a:rPr>
              <a:t>K</a:t>
            </a:r>
            <a:r>
              <a:rPr sz="2850" b="1" spc="45" dirty="0">
                <a:latin typeface="Tahoma"/>
                <a:cs typeface="Tahoma"/>
              </a:rPr>
              <a:t>S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250" dirty="0">
                <a:latin typeface="Tahoma"/>
                <a:cs typeface="Tahoma"/>
              </a:rPr>
              <a:t>B</a:t>
            </a:r>
            <a:r>
              <a:rPr sz="2850" b="1" spc="180" dirty="0">
                <a:latin typeface="Tahoma"/>
                <a:cs typeface="Tahoma"/>
              </a:rPr>
              <a:t>E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229" dirty="0">
                <a:latin typeface="Tahoma"/>
                <a:cs typeface="Tahoma"/>
              </a:rPr>
              <a:t>H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40" dirty="0">
                <a:latin typeface="Tahoma"/>
                <a:cs typeface="Tahoma"/>
              </a:rPr>
              <a:t>Y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229" dirty="0">
                <a:latin typeface="Tahoma"/>
                <a:cs typeface="Tahoma"/>
              </a:rPr>
              <a:t>P</a:t>
            </a:r>
            <a:r>
              <a:rPr sz="2850" b="1" spc="220" dirty="0">
                <a:latin typeface="Tahoma"/>
                <a:cs typeface="Tahoma"/>
              </a:rPr>
              <a:t>U</a:t>
            </a:r>
            <a:r>
              <a:rPr sz="2850" b="1" spc="250" dirty="0">
                <a:latin typeface="Tahoma"/>
                <a:cs typeface="Tahoma"/>
              </a:rPr>
              <a:t>B</a:t>
            </a:r>
            <a:r>
              <a:rPr sz="2850" b="1" spc="125" dirty="0">
                <a:latin typeface="Tahoma"/>
                <a:cs typeface="Tahoma"/>
              </a:rPr>
              <a:t>L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85" dirty="0">
                <a:latin typeface="Tahoma"/>
                <a:cs typeface="Tahoma"/>
              </a:rPr>
              <a:t>C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325" dirty="0">
                <a:latin typeface="Tahoma"/>
                <a:cs typeface="Tahoma"/>
              </a:rPr>
              <a:t>W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160" dirty="0">
                <a:latin typeface="Tahoma"/>
                <a:cs typeface="Tahoma"/>
              </a:rPr>
              <a:t>R</a:t>
            </a:r>
            <a:r>
              <a:rPr sz="2850" b="1" spc="310" dirty="0">
                <a:latin typeface="Tahoma"/>
                <a:cs typeface="Tahoma"/>
              </a:rPr>
              <a:t>K</a:t>
            </a:r>
            <a:r>
              <a:rPr sz="2850" b="1" spc="45" dirty="0">
                <a:latin typeface="Tahoma"/>
                <a:cs typeface="Tahoma"/>
              </a:rPr>
              <a:t>S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195" dirty="0">
                <a:latin typeface="Tahoma"/>
                <a:cs typeface="Tahoma"/>
              </a:rPr>
              <a:t>D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229" dirty="0">
                <a:latin typeface="Tahoma"/>
                <a:cs typeface="Tahoma"/>
              </a:rPr>
              <a:t>P</a:t>
            </a:r>
            <a:r>
              <a:rPr sz="2850" b="1" spc="409" dirty="0">
                <a:latin typeface="Tahoma"/>
                <a:cs typeface="Tahoma"/>
              </a:rPr>
              <a:t>A</a:t>
            </a:r>
            <a:r>
              <a:rPr sz="2850" b="1" spc="160" dirty="0">
                <a:latin typeface="Tahoma"/>
                <a:cs typeface="Tahoma"/>
              </a:rPr>
              <a:t>RT</a:t>
            </a:r>
            <a:r>
              <a:rPr sz="2850" b="1" spc="220" dirty="0">
                <a:latin typeface="Tahoma"/>
                <a:cs typeface="Tahoma"/>
              </a:rPr>
              <a:t>M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-190" dirty="0">
                <a:latin typeface="Tahoma"/>
                <a:cs typeface="Tahoma"/>
              </a:rPr>
              <a:t>,  </a:t>
            </a:r>
            <a:r>
              <a:rPr sz="2850" b="1" spc="155" dirty="0">
                <a:latin typeface="Tahoma"/>
                <a:cs typeface="Tahoma"/>
              </a:rPr>
              <a:t>CONSTRUCTION		</a:t>
            </a:r>
            <a:r>
              <a:rPr sz="2850" b="1" spc="210" dirty="0">
                <a:latin typeface="Tahoma"/>
                <a:cs typeface="Tahoma"/>
              </a:rPr>
              <a:t>DEPARTMENTS,LOCAL		</a:t>
            </a:r>
            <a:r>
              <a:rPr sz="2850" b="1" spc="130" dirty="0">
                <a:latin typeface="Tahoma"/>
                <a:cs typeface="Tahoma"/>
              </a:rPr>
              <a:t>BODIES	</a:t>
            </a:r>
            <a:r>
              <a:rPr sz="2850" b="1" spc="140" dirty="0">
                <a:latin typeface="Tahoma"/>
                <a:cs typeface="Tahoma"/>
              </a:rPr>
              <a:t>OR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31923" y="4838700"/>
            <a:ext cx="1786889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8935">
              <a:lnSpc>
                <a:spcPct val="113999"/>
              </a:lnSpc>
              <a:spcBef>
                <a:spcPts val="95"/>
              </a:spcBef>
            </a:pP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229" dirty="0">
                <a:latin typeface="Tahoma"/>
                <a:cs typeface="Tahoma"/>
              </a:rPr>
              <a:t>H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5" dirty="0">
                <a:latin typeface="Tahoma"/>
                <a:cs typeface="Tahoma"/>
              </a:rPr>
              <a:t>R  </a:t>
            </a:r>
            <a:r>
              <a:rPr sz="2850" b="1" spc="229" dirty="0">
                <a:latin typeface="Tahoma"/>
                <a:cs typeface="Tahoma"/>
              </a:rPr>
              <a:t>P</a:t>
            </a:r>
            <a:r>
              <a:rPr sz="2850" b="1" spc="160" dirty="0">
                <a:latin typeface="Tahoma"/>
                <a:cs typeface="Tahoma"/>
              </a:rPr>
              <a:t>R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320" dirty="0">
                <a:latin typeface="Tahoma"/>
                <a:cs typeface="Tahoma"/>
              </a:rPr>
              <a:t>V</a:t>
            </a:r>
            <a:r>
              <a:rPr sz="2850" b="1" spc="409" dirty="0">
                <a:latin typeface="Tahoma"/>
                <a:cs typeface="Tahoma"/>
              </a:rPr>
              <a:t>A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180" dirty="0">
                <a:latin typeface="Tahoma"/>
                <a:cs typeface="Tahoma"/>
              </a:rPr>
              <a:t>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103" y="5886488"/>
            <a:ext cx="3422650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14930" algn="l"/>
              </a:tabLst>
            </a:pPr>
            <a:r>
              <a:rPr sz="2850" b="1" spc="409" dirty="0">
                <a:latin typeface="Tahoma"/>
                <a:cs typeface="Tahoma"/>
              </a:rPr>
              <a:t>A</a:t>
            </a:r>
            <a:r>
              <a:rPr sz="2850" b="1" spc="160" dirty="0">
                <a:latin typeface="Tahoma"/>
                <a:cs typeface="Tahoma"/>
              </a:rPr>
              <a:t>G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lang="en-IN" sz="2850" b="1" spc="-315" dirty="0">
                <a:latin typeface="Tahoma"/>
                <a:cs typeface="Tahoma"/>
              </a:rPr>
              <a:t> 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-195" dirty="0">
                <a:latin typeface="Tahoma"/>
                <a:cs typeface="Tahoma"/>
              </a:rPr>
              <a:t>.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229" dirty="0">
                <a:latin typeface="Tahoma"/>
                <a:cs typeface="Tahoma"/>
              </a:rPr>
              <a:t>H</a:t>
            </a:r>
            <a:r>
              <a:rPr sz="2850" b="1" spc="180" dirty="0">
                <a:latin typeface="Tahoma"/>
                <a:cs typeface="Tahoma"/>
              </a:rPr>
              <a:t>E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73953" y="5886488"/>
            <a:ext cx="3544570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b="1" spc="120" dirty="0">
                <a:latin typeface="Tahoma"/>
                <a:cs typeface="Tahoma"/>
              </a:rPr>
              <a:t>ADMINISTRATIVE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0818" y="5829301"/>
            <a:ext cx="1960880" cy="1016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575"/>
              </a:spcBef>
            </a:pPr>
            <a:r>
              <a:rPr sz="2850" b="1" spc="220" dirty="0">
                <a:latin typeface="Tahoma"/>
                <a:cs typeface="Tahoma"/>
              </a:rPr>
              <a:t>CODE</a:t>
            </a:r>
            <a:endParaRPr sz="28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850" b="1" spc="180" dirty="0">
                <a:latin typeface="Tahoma"/>
                <a:cs typeface="Tahoma"/>
              </a:rPr>
              <a:t>CONTROL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9848" y="5829301"/>
            <a:ext cx="8068945" cy="1016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2001520" algn="l"/>
              </a:tabLst>
            </a:pPr>
            <a:r>
              <a:rPr sz="2850" b="1" spc="114" dirty="0">
                <a:latin typeface="Tahoma"/>
                <a:cs typeface="Tahoma"/>
              </a:rPr>
              <a:t>MAINLY	</a:t>
            </a:r>
            <a:r>
              <a:rPr sz="2850" b="1" spc="155" dirty="0">
                <a:latin typeface="Tahoma"/>
                <a:cs typeface="Tahoma"/>
              </a:rPr>
              <a:t>CONTAINS</a:t>
            </a:r>
            <a:endParaRPr sz="2850">
              <a:latin typeface="Tahoma"/>
              <a:cs typeface="Tahoma"/>
            </a:endParaRPr>
          </a:p>
          <a:p>
            <a:pPr marL="499109">
              <a:lnSpc>
                <a:spcPct val="100000"/>
              </a:lnSpc>
              <a:spcBef>
                <a:spcPts val="480"/>
              </a:spcBef>
              <a:tabLst>
                <a:tab pos="2303780" algn="l"/>
                <a:tab pos="3690620" algn="l"/>
                <a:tab pos="6107430" algn="l"/>
              </a:tabLst>
            </a:pPr>
            <a:r>
              <a:rPr sz="2850" b="1" spc="175" dirty="0">
                <a:latin typeface="Tahoma"/>
                <a:cs typeface="Tahoma"/>
              </a:rPr>
              <a:t>RULES	</a:t>
            </a:r>
            <a:r>
              <a:rPr sz="2850" b="1" spc="220" dirty="0">
                <a:latin typeface="Tahoma"/>
                <a:cs typeface="Tahoma"/>
              </a:rPr>
              <a:t>AND	</a:t>
            </a:r>
            <a:r>
              <a:rPr sz="2850" b="1" spc="225" dirty="0">
                <a:latin typeface="Tahoma"/>
                <a:cs typeface="Tahoma"/>
              </a:rPr>
              <a:t>GENERAL	</a:t>
            </a:r>
            <a:r>
              <a:rPr sz="2850" b="1" spc="45" dirty="0">
                <a:latin typeface="Tahoma"/>
                <a:cs typeface="Tahoma"/>
              </a:rPr>
              <a:t>BUILDING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0" y="4343400"/>
            <a:ext cx="3378835" cy="299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9700">
              <a:lnSpc>
                <a:spcPct val="113999"/>
              </a:lnSpc>
              <a:spcBef>
                <a:spcPts val="95"/>
              </a:spcBef>
              <a:tabLst>
                <a:tab pos="1860550" algn="l"/>
              </a:tabLst>
            </a:pPr>
            <a:r>
              <a:rPr sz="2850" b="1" spc="200" dirty="0">
                <a:latin typeface="Tahoma"/>
                <a:cs typeface="Tahoma"/>
              </a:rPr>
              <a:t>MODEL	</a:t>
            </a:r>
            <a:r>
              <a:rPr sz="2850" b="1" spc="220" dirty="0">
                <a:latin typeface="Tahoma"/>
                <a:cs typeface="Tahoma"/>
              </a:rPr>
              <a:t>CODE 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160" dirty="0">
                <a:latin typeface="Tahoma"/>
                <a:cs typeface="Tahoma"/>
              </a:rPr>
              <a:t>TR</a:t>
            </a:r>
            <a:r>
              <a:rPr sz="2850" b="1" spc="220" dirty="0">
                <a:latin typeface="Tahoma"/>
                <a:cs typeface="Tahoma"/>
              </a:rPr>
              <a:t>U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35" dirty="0">
                <a:latin typeface="Tahoma"/>
                <a:cs typeface="Tahoma"/>
              </a:rPr>
              <a:t>N  </a:t>
            </a:r>
            <a:r>
              <a:rPr sz="2850" b="1" spc="220" dirty="0">
                <a:latin typeface="Tahoma"/>
                <a:cs typeface="Tahoma"/>
              </a:rPr>
              <a:t>GOVERNMENT 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160" dirty="0">
                <a:latin typeface="Tahoma"/>
                <a:cs typeface="Tahoma"/>
              </a:rPr>
              <a:t>TR</a:t>
            </a:r>
            <a:r>
              <a:rPr sz="2850" b="1" spc="220" dirty="0">
                <a:latin typeface="Tahoma"/>
                <a:cs typeface="Tahoma"/>
              </a:rPr>
              <a:t>U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35" dirty="0">
                <a:latin typeface="Tahoma"/>
                <a:cs typeface="Tahoma"/>
              </a:rPr>
              <a:t>N  </a:t>
            </a:r>
            <a:r>
              <a:rPr sz="2850" b="1" spc="145" dirty="0">
                <a:latin typeface="Tahoma"/>
                <a:cs typeface="Tahoma"/>
              </a:rPr>
              <a:t>REGULATIONS,</a:t>
            </a:r>
            <a:endParaRPr sz="28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850" b="1" spc="150" dirty="0">
                <a:latin typeface="Tahoma"/>
                <a:cs typeface="Tahoma"/>
              </a:rPr>
              <a:t>REQUIREMENTS;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3707" y="6324600"/>
            <a:ext cx="13585190" cy="1016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850" b="1" spc="235" dirty="0">
                <a:latin typeface="Tahoma"/>
                <a:cs typeface="Tahoma"/>
              </a:rPr>
              <a:t>DEVELOPMENT</a:t>
            </a:r>
            <a:endParaRPr sz="2850">
              <a:latin typeface="Tahoma"/>
              <a:cs typeface="Tahoma"/>
            </a:endParaRPr>
          </a:p>
          <a:p>
            <a:pPr marL="367030">
              <a:lnSpc>
                <a:spcPct val="100000"/>
              </a:lnSpc>
              <a:spcBef>
                <a:spcPts val="480"/>
              </a:spcBef>
              <a:tabLst>
                <a:tab pos="1773555" algn="l"/>
                <a:tab pos="3825875" algn="l"/>
                <a:tab pos="7680959" algn="l"/>
                <a:tab pos="11135360" algn="l"/>
              </a:tabLst>
            </a:pPr>
            <a:r>
              <a:rPr sz="2850" b="1" spc="65" dirty="0">
                <a:latin typeface="Tahoma"/>
                <a:cs typeface="Tahoma"/>
              </a:rPr>
              <a:t>FIRE	</a:t>
            </a:r>
            <a:r>
              <a:rPr sz="2850" b="1" spc="225" dirty="0">
                <a:latin typeface="Tahoma"/>
                <a:cs typeface="Tahoma"/>
              </a:rPr>
              <a:t>SAFETY	</a:t>
            </a:r>
            <a:r>
              <a:rPr sz="2850" b="1" spc="150" dirty="0">
                <a:latin typeface="Tahoma"/>
                <a:cs typeface="Tahoma"/>
              </a:rPr>
              <a:t>REQUIREMENTS;	</a:t>
            </a:r>
            <a:r>
              <a:rPr sz="2850" b="1" spc="114" dirty="0">
                <a:latin typeface="Tahoma"/>
                <a:cs typeface="Tahoma"/>
              </a:rPr>
              <a:t>STIPULATIONS	</a:t>
            </a:r>
            <a:r>
              <a:rPr sz="2850" b="1" spc="145" dirty="0">
                <a:latin typeface="Tahoma"/>
                <a:cs typeface="Tahoma"/>
              </a:rPr>
              <a:t>REGARDING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3400" y="7315200"/>
            <a:ext cx="1708531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850" b="1" spc="150" dirty="0">
                <a:latin typeface="Tahoma"/>
                <a:cs typeface="Tahoma"/>
              </a:rPr>
              <a:t>MATERIALS,</a:t>
            </a:r>
            <a:r>
              <a:rPr sz="2850" b="1" spc="155" dirty="0">
                <a:latin typeface="Tahoma"/>
                <a:cs typeface="Tahoma"/>
              </a:rPr>
              <a:t> </a:t>
            </a:r>
            <a:r>
              <a:rPr sz="2850" b="1" spc="190" dirty="0">
                <a:latin typeface="Tahoma"/>
                <a:cs typeface="Tahoma"/>
              </a:rPr>
              <a:t>STRUCTURAL</a:t>
            </a:r>
            <a:r>
              <a:rPr sz="2850" b="1" spc="195" dirty="0">
                <a:latin typeface="Tahoma"/>
                <a:cs typeface="Tahoma"/>
              </a:rPr>
              <a:t> </a:t>
            </a:r>
            <a:r>
              <a:rPr sz="2850" b="1" spc="105" dirty="0">
                <a:latin typeface="Tahoma"/>
                <a:cs typeface="Tahoma"/>
              </a:rPr>
              <a:t>DESIGN</a:t>
            </a:r>
            <a:r>
              <a:rPr sz="2850" b="1" spc="110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AND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155" dirty="0">
                <a:latin typeface="Tahoma"/>
                <a:cs typeface="Tahoma"/>
              </a:rPr>
              <a:t>CONSTRUCTION</a:t>
            </a:r>
            <a:r>
              <a:rPr sz="2850" b="1" spc="160" dirty="0">
                <a:latin typeface="Tahoma"/>
                <a:cs typeface="Tahoma"/>
              </a:rPr>
              <a:t> </a:t>
            </a:r>
            <a:r>
              <a:rPr sz="2850" b="1" spc="40" dirty="0">
                <a:latin typeface="Tahoma"/>
                <a:cs typeface="Tahoma"/>
              </a:rPr>
              <a:t>(INCLUDING</a:t>
            </a:r>
            <a:r>
              <a:rPr sz="2850" b="1" spc="45" dirty="0">
                <a:latin typeface="Tahoma"/>
                <a:cs typeface="Tahoma"/>
              </a:rPr>
              <a:t> </a:t>
            </a:r>
            <a:r>
              <a:rPr sz="2850" b="1" spc="130" dirty="0">
                <a:latin typeface="Tahoma"/>
                <a:cs typeface="Tahoma"/>
              </a:rPr>
              <a:t>SAFETY); 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spc="45" dirty="0">
                <a:latin typeface="Tahoma"/>
                <a:cs typeface="Tahoma"/>
              </a:rPr>
              <a:t>BUILDING </a:t>
            </a:r>
            <a:r>
              <a:rPr sz="2850" b="1" spc="220" dirty="0">
                <a:latin typeface="Tahoma"/>
                <a:cs typeface="Tahoma"/>
              </a:rPr>
              <a:t>AND </a:t>
            </a:r>
            <a:r>
              <a:rPr sz="2850" b="1" spc="120" dirty="0">
                <a:latin typeface="Tahoma"/>
                <a:cs typeface="Tahoma"/>
              </a:rPr>
              <a:t>PLUMBING </a:t>
            </a:r>
            <a:r>
              <a:rPr sz="2850" b="1" spc="125" dirty="0">
                <a:latin typeface="Tahoma"/>
                <a:cs typeface="Tahoma"/>
              </a:rPr>
              <a:t>SERVICES; </a:t>
            </a:r>
            <a:r>
              <a:rPr sz="2850" b="1" spc="250" dirty="0">
                <a:latin typeface="Tahoma"/>
                <a:cs typeface="Tahoma"/>
              </a:rPr>
              <a:t>APPROACH </a:t>
            </a:r>
            <a:r>
              <a:rPr sz="2850" b="1" spc="140" dirty="0">
                <a:latin typeface="Tahoma"/>
                <a:cs typeface="Tahoma"/>
              </a:rPr>
              <a:t>TO </a:t>
            </a:r>
            <a:r>
              <a:rPr sz="2850" b="1" spc="80" dirty="0">
                <a:latin typeface="Tahoma"/>
                <a:cs typeface="Tahoma"/>
              </a:rPr>
              <a:t>SUSTAINABILITY; </a:t>
            </a:r>
            <a:r>
              <a:rPr sz="2850" b="1" spc="220" dirty="0">
                <a:latin typeface="Tahoma"/>
                <a:cs typeface="Tahoma"/>
              </a:rPr>
              <a:t>AND </a:t>
            </a:r>
            <a:r>
              <a:rPr sz="2850" b="1" spc="229" dirty="0">
                <a:latin typeface="Tahoma"/>
                <a:cs typeface="Tahoma"/>
              </a:rPr>
              <a:t>ASSET </a:t>
            </a:r>
            <a:r>
              <a:rPr sz="2850" b="1" spc="235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AND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70" dirty="0">
                <a:latin typeface="Tahoma"/>
                <a:cs typeface="Tahoma"/>
              </a:rPr>
              <a:t>FACILITY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spc="225" dirty="0">
                <a:latin typeface="Tahoma"/>
                <a:cs typeface="Tahoma"/>
              </a:rPr>
              <a:t>MANAGEMENT.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190" y="1638300"/>
            <a:ext cx="12961620" cy="883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600" b="1" u="sng" spc="225" dirty="0">
                <a:latin typeface="Arial Rounded MT Bold" pitchFamily="34" charset="0"/>
              </a:rPr>
              <a:t>CLASSIFICATIONS</a:t>
            </a:r>
            <a:r>
              <a:rPr sz="5600" b="1" u="sng" spc="229" dirty="0">
                <a:latin typeface="Arial Rounded MT Bold" pitchFamily="34" charset="0"/>
              </a:rPr>
              <a:t> </a:t>
            </a:r>
            <a:r>
              <a:rPr sz="5600" b="1" u="sng" spc="330" dirty="0">
                <a:latin typeface="Arial Rounded MT Bold" pitchFamily="34" charset="0"/>
              </a:rPr>
              <a:t>OF</a:t>
            </a:r>
            <a:r>
              <a:rPr sz="5600" b="1" u="sng" spc="235" dirty="0">
                <a:latin typeface="Arial Rounded MT Bold" pitchFamily="34" charset="0"/>
              </a:rPr>
              <a:t> </a:t>
            </a:r>
            <a:r>
              <a:rPr sz="5600" b="1" u="sng" spc="114" dirty="0">
                <a:latin typeface="Arial Rounded MT Bold" pitchFamily="34" charset="0"/>
              </a:rPr>
              <a:t>BUILDINGS</a:t>
            </a:r>
            <a:endParaRPr sz="5600" b="1" u="sng" dirty="0">
              <a:latin typeface="Arial Rounded MT Bold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3352801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3848101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4343401"/>
            <a:ext cx="114299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4838701"/>
            <a:ext cx="114299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5334001"/>
            <a:ext cx="114299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5829301"/>
            <a:ext cx="114299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6324601"/>
            <a:ext cx="114299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6819901"/>
            <a:ext cx="114299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7315201"/>
            <a:ext cx="114299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6400" y="3175000"/>
            <a:ext cx="4993640" cy="448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2720">
              <a:lnSpc>
                <a:spcPct val="116100"/>
              </a:lnSpc>
              <a:spcBef>
                <a:spcPts val="90"/>
              </a:spcBef>
            </a:pPr>
            <a:r>
              <a:rPr sz="2800" b="1" spc="175">
                <a:latin typeface="Tahoma"/>
                <a:cs typeface="Tahoma"/>
              </a:rPr>
              <a:t>GROUP </a:t>
            </a:r>
            <a:r>
              <a:rPr sz="2800" b="1" spc="260">
                <a:latin typeface="Tahoma"/>
                <a:cs typeface="Tahoma"/>
              </a:rPr>
              <a:t>A </a:t>
            </a:r>
            <a:r>
              <a:rPr sz="2800" b="1" spc="120">
                <a:latin typeface="Tahoma"/>
                <a:cs typeface="Tahoma"/>
              </a:rPr>
              <a:t>RESIDENTIAL </a:t>
            </a:r>
            <a:r>
              <a:rPr sz="2800" b="1" spc="125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05">
                <a:latin typeface="Tahoma"/>
                <a:cs typeface="Tahoma"/>
              </a:rPr>
              <a:t> </a:t>
            </a:r>
            <a:r>
              <a:rPr sz="2800" b="1" spc="100">
                <a:latin typeface="Tahoma"/>
                <a:cs typeface="Tahoma"/>
              </a:rPr>
              <a:t>B</a:t>
            </a:r>
            <a:r>
              <a:rPr sz="2800" b="1" spc="110">
                <a:latin typeface="Tahoma"/>
                <a:cs typeface="Tahoma"/>
              </a:rPr>
              <a:t> </a:t>
            </a:r>
            <a:r>
              <a:rPr sz="2800" b="1" spc="190">
                <a:latin typeface="Tahoma"/>
                <a:cs typeface="Tahoma"/>
              </a:rPr>
              <a:t>EDUCATIONAL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00" b="1" spc="175">
                <a:latin typeface="Tahoma"/>
                <a:cs typeface="Tahoma"/>
              </a:rPr>
              <a:t>GROUP </a:t>
            </a:r>
            <a:r>
              <a:rPr sz="2800" b="1" spc="85">
                <a:latin typeface="Tahoma"/>
                <a:cs typeface="Tahoma"/>
              </a:rPr>
              <a:t>C </a:t>
            </a:r>
            <a:r>
              <a:rPr sz="2800" b="1" spc="80">
                <a:latin typeface="Tahoma"/>
                <a:cs typeface="Tahoma"/>
              </a:rPr>
              <a:t>INSTITUTIONAL </a:t>
            </a:r>
            <a:r>
              <a:rPr sz="2800" b="1" spc="-810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25">
                <a:latin typeface="Tahoma"/>
                <a:cs typeface="Tahoma"/>
              </a:rPr>
              <a:t> </a:t>
            </a:r>
            <a:r>
              <a:rPr sz="2800" b="1" spc="50">
                <a:latin typeface="Tahoma"/>
                <a:cs typeface="Tahoma"/>
              </a:rPr>
              <a:t>D</a:t>
            </a:r>
            <a:r>
              <a:rPr sz="2800" b="1" spc="130">
                <a:latin typeface="Tahoma"/>
                <a:cs typeface="Tahoma"/>
              </a:rPr>
              <a:t> </a:t>
            </a:r>
            <a:r>
              <a:rPr sz="2800" b="1" spc="220">
                <a:latin typeface="Tahoma"/>
                <a:cs typeface="Tahoma"/>
              </a:rPr>
              <a:t>ASSEMBLY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14">
                <a:latin typeface="Tahoma"/>
                <a:cs typeface="Tahoma"/>
              </a:rPr>
              <a:t> </a:t>
            </a:r>
            <a:r>
              <a:rPr sz="2800" b="1" spc="185">
                <a:latin typeface="Tahoma"/>
                <a:cs typeface="Tahoma"/>
              </a:rPr>
              <a:t>E</a:t>
            </a:r>
            <a:r>
              <a:rPr sz="2800" b="1" spc="114">
                <a:latin typeface="Tahoma"/>
                <a:cs typeface="Tahoma"/>
              </a:rPr>
              <a:t> </a:t>
            </a:r>
            <a:r>
              <a:rPr sz="2800" b="1" spc="140">
                <a:latin typeface="Tahoma"/>
                <a:cs typeface="Tahoma"/>
              </a:rPr>
              <a:t>BUSINESS</a:t>
            </a:r>
            <a:endParaRPr sz="2800">
              <a:latin typeface="Tahoma"/>
              <a:cs typeface="Tahoma"/>
            </a:endParaRPr>
          </a:p>
          <a:p>
            <a:pPr marL="12700" marR="414020" indent="102235">
              <a:lnSpc>
                <a:spcPct val="116100"/>
              </a:lnSpc>
            </a:pPr>
            <a:r>
              <a:rPr sz="2800" b="1" spc="175">
                <a:latin typeface="Tahoma"/>
                <a:cs typeface="Tahoma"/>
              </a:rPr>
              <a:t>GROUP </a:t>
            </a:r>
            <a:r>
              <a:rPr sz="2800" b="1" spc="80">
                <a:latin typeface="Tahoma"/>
                <a:cs typeface="Tahoma"/>
              </a:rPr>
              <a:t>F </a:t>
            </a:r>
            <a:r>
              <a:rPr sz="2800" b="1" spc="170">
                <a:latin typeface="Tahoma"/>
                <a:cs typeface="Tahoma"/>
              </a:rPr>
              <a:t>MERCANTILE </a:t>
            </a:r>
            <a:r>
              <a:rPr sz="2800" b="1" spc="-810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20">
                <a:latin typeface="Tahoma"/>
                <a:cs typeface="Tahoma"/>
              </a:rPr>
              <a:t> </a:t>
            </a:r>
            <a:r>
              <a:rPr sz="2800" b="1" spc="15">
                <a:latin typeface="Tahoma"/>
                <a:cs typeface="Tahoma"/>
              </a:rPr>
              <a:t>G</a:t>
            </a:r>
            <a:r>
              <a:rPr sz="2800" b="1" spc="120">
                <a:latin typeface="Tahoma"/>
                <a:cs typeface="Tahoma"/>
              </a:rPr>
              <a:t> </a:t>
            </a:r>
            <a:r>
              <a:rPr sz="2800" b="1" spc="90">
                <a:latin typeface="Tahoma"/>
                <a:cs typeface="Tahoma"/>
              </a:rPr>
              <a:t>INDUSTRIAL </a:t>
            </a:r>
            <a:r>
              <a:rPr sz="2800" b="1" spc="95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25">
                <a:latin typeface="Tahoma"/>
                <a:cs typeface="Tahoma"/>
              </a:rPr>
              <a:t> </a:t>
            </a:r>
            <a:r>
              <a:rPr sz="2800" b="1" spc="85">
                <a:latin typeface="Tahoma"/>
                <a:cs typeface="Tahoma"/>
              </a:rPr>
              <a:t>H</a:t>
            </a:r>
            <a:r>
              <a:rPr sz="2800" b="1" spc="130">
                <a:latin typeface="Tahoma"/>
                <a:cs typeface="Tahoma"/>
              </a:rPr>
              <a:t> </a:t>
            </a:r>
            <a:r>
              <a:rPr sz="2800" b="1" spc="215">
                <a:latin typeface="Tahoma"/>
                <a:cs typeface="Tahoma"/>
              </a:rPr>
              <a:t>STORAGE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10">
                <a:latin typeface="Tahoma"/>
                <a:cs typeface="Tahoma"/>
              </a:rPr>
              <a:t> </a:t>
            </a:r>
            <a:r>
              <a:rPr sz="2800" b="1" spc="114">
                <a:latin typeface="Tahoma"/>
                <a:cs typeface="Tahoma"/>
              </a:rPr>
              <a:t>J</a:t>
            </a:r>
            <a:r>
              <a:rPr sz="2800" b="1" spc="110">
                <a:latin typeface="Tahoma"/>
                <a:cs typeface="Tahoma"/>
              </a:rPr>
              <a:t> </a:t>
            </a:r>
            <a:r>
              <a:rPr sz="2800" b="1" spc="250">
                <a:latin typeface="Tahoma"/>
                <a:cs typeface="Tahoma"/>
              </a:rPr>
              <a:t>HAZARDOUS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62B3-2641-CFDB-E63D-0A7246C9F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952500"/>
            <a:ext cx="14905879" cy="38121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Montserrat" pitchFamily="2" charset="0"/>
              </a:rPr>
              <a:t>Importance of fire and life safety</a:t>
            </a:r>
            <a:endParaRPr lang="en-IN" b="1" dirty="0">
              <a:latin typeface="Montserra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E6676-8DA5-AE64-9CC7-C8323C71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219700"/>
            <a:ext cx="17068800" cy="4190093"/>
          </a:xfrm>
        </p:spPr>
        <p:txBody>
          <a:bodyPr>
            <a:normAutofit lnSpcReduction="10000"/>
          </a:bodyPr>
          <a:lstStyle/>
          <a:p>
            <a:pPr marL="12700" marR="202565" algn="ctr">
              <a:lnSpc>
                <a:spcPct val="115500"/>
              </a:lnSpc>
              <a:spcBef>
                <a:spcPts val="100"/>
              </a:spcBef>
            </a:pPr>
            <a:r>
              <a:rPr lang="en-US" sz="2400" b="1" spc="10" dirty="0">
                <a:latin typeface="Montserrat" pitchFamily="2" charset="0"/>
                <a:cs typeface="Arial"/>
              </a:rPr>
              <a:t>Fire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114" dirty="0">
                <a:latin typeface="Montserrat" pitchFamily="2" charset="0"/>
                <a:cs typeface="Arial"/>
              </a:rPr>
              <a:t>life </a:t>
            </a:r>
            <a:r>
              <a:rPr lang="en-US" sz="2400" b="1" spc="50" dirty="0">
                <a:latin typeface="Montserrat" pitchFamily="2" charset="0"/>
                <a:cs typeface="Arial"/>
              </a:rPr>
              <a:t>safety </a:t>
            </a:r>
            <a:r>
              <a:rPr lang="en-US" sz="2400" b="1" spc="60" dirty="0">
                <a:latin typeface="Montserrat" pitchFamily="2" charset="0"/>
                <a:cs typeface="Arial"/>
              </a:rPr>
              <a:t>are </a:t>
            </a:r>
            <a:r>
              <a:rPr lang="en-US" sz="2400" b="1" spc="30" dirty="0">
                <a:latin typeface="Montserrat" pitchFamily="2" charset="0"/>
                <a:cs typeface="Arial"/>
              </a:rPr>
              <a:t>critical </a:t>
            </a:r>
            <a:r>
              <a:rPr lang="en-US" sz="2400" b="1" spc="-20" dirty="0">
                <a:latin typeface="Montserrat" pitchFamily="2" charset="0"/>
                <a:cs typeface="Arial"/>
              </a:rPr>
              <a:t>components </a:t>
            </a:r>
            <a:r>
              <a:rPr lang="en-US" sz="2400" b="1" spc="95" dirty="0">
                <a:latin typeface="Montserrat" pitchFamily="2" charset="0"/>
                <a:cs typeface="Arial"/>
              </a:rPr>
              <a:t>of </a:t>
            </a:r>
            <a:r>
              <a:rPr lang="en-US" sz="2400" b="1" spc="-10" dirty="0">
                <a:latin typeface="Montserrat" pitchFamily="2" charset="0"/>
                <a:cs typeface="Arial"/>
              </a:rPr>
              <a:t>any </a:t>
            </a:r>
            <a:r>
              <a:rPr lang="en-US" sz="2400" b="1" spc="25" dirty="0">
                <a:latin typeface="Montserrat" pitchFamily="2" charset="0"/>
                <a:cs typeface="Arial"/>
              </a:rPr>
              <a:t>organization's </a:t>
            </a:r>
            <a:r>
              <a:rPr lang="en-US" sz="2400" b="1" spc="20" dirty="0">
                <a:latin typeface="Montserrat" pitchFamily="2" charset="0"/>
                <a:cs typeface="Arial"/>
              </a:rPr>
              <a:t>operations. 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30" dirty="0">
                <a:latin typeface="Montserrat" pitchFamily="2" charset="0"/>
                <a:cs typeface="Arial"/>
              </a:rPr>
              <a:t>Ensuring </a:t>
            </a:r>
            <a:r>
              <a:rPr lang="en-US" sz="2400" b="1" spc="155" dirty="0">
                <a:latin typeface="Montserrat" pitchFamily="2" charset="0"/>
                <a:cs typeface="Arial"/>
              </a:rPr>
              <a:t>that </a:t>
            </a:r>
            <a:r>
              <a:rPr lang="en-US" sz="2400" b="1" spc="-5" dirty="0">
                <a:latin typeface="Montserrat" pitchFamily="2" charset="0"/>
                <a:cs typeface="Arial"/>
              </a:rPr>
              <a:t>employees, visitors,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-45" dirty="0">
                <a:latin typeface="Montserrat" pitchFamily="2" charset="0"/>
                <a:cs typeface="Arial"/>
              </a:rPr>
              <a:t>assets </a:t>
            </a:r>
            <a:r>
              <a:rPr lang="en-US" sz="2400" b="1" spc="60" dirty="0">
                <a:latin typeface="Montserrat" pitchFamily="2" charset="0"/>
                <a:cs typeface="Arial"/>
              </a:rPr>
              <a:t>are protected </a:t>
            </a:r>
            <a:r>
              <a:rPr lang="en-US" sz="2400" b="1" spc="95" dirty="0">
                <a:latin typeface="Montserrat" pitchFamily="2" charset="0"/>
                <a:cs typeface="Arial"/>
              </a:rPr>
              <a:t>from potential </a:t>
            </a:r>
            <a:r>
              <a:rPr lang="en-US" sz="2400" b="1" spc="100" dirty="0">
                <a:latin typeface="Montserrat" pitchFamily="2" charset="0"/>
                <a:cs typeface="Arial"/>
              </a:rPr>
              <a:t> </a:t>
            </a:r>
            <a:r>
              <a:rPr lang="en-US" sz="2400" b="1" spc="-10" dirty="0">
                <a:latin typeface="Montserrat" pitchFamily="2" charset="0"/>
                <a:cs typeface="Arial"/>
              </a:rPr>
              <a:t>disasters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95" dirty="0">
                <a:latin typeface="Montserrat" pitchFamily="2" charset="0"/>
                <a:cs typeface="Arial"/>
              </a:rPr>
              <a:t>is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essential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14" dirty="0">
                <a:latin typeface="Montserrat" pitchFamily="2" charset="0"/>
                <a:cs typeface="Arial"/>
              </a:rPr>
              <a:t>for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40" dirty="0">
                <a:latin typeface="Montserrat" pitchFamily="2" charset="0"/>
                <a:cs typeface="Arial"/>
              </a:rPr>
              <a:t>maintaining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-80" dirty="0">
                <a:latin typeface="Montserrat" pitchFamily="2" charset="0"/>
                <a:cs typeface="Arial"/>
              </a:rPr>
              <a:t>business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25" dirty="0">
                <a:latin typeface="Montserrat" pitchFamily="2" charset="0"/>
                <a:cs typeface="Arial"/>
              </a:rPr>
              <a:t>continuity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45" dirty="0">
                <a:latin typeface="Montserrat" pitchFamily="2" charset="0"/>
                <a:cs typeface="Arial"/>
              </a:rPr>
              <a:t>preventing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-50" dirty="0">
                <a:latin typeface="Montserrat" pitchFamily="2" charset="0"/>
                <a:cs typeface="Arial"/>
              </a:rPr>
              <a:t>loss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95" dirty="0">
                <a:latin typeface="Montserrat" pitchFamily="2" charset="0"/>
                <a:cs typeface="Arial"/>
              </a:rPr>
              <a:t>of </a:t>
            </a:r>
            <a:r>
              <a:rPr lang="en-US" sz="2400" b="1" spc="-900" dirty="0">
                <a:latin typeface="Montserrat" pitchFamily="2" charset="0"/>
                <a:cs typeface="Arial"/>
              </a:rPr>
              <a:t> </a:t>
            </a:r>
            <a:r>
              <a:rPr lang="en-US" sz="2400" b="1" spc="114" dirty="0">
                <a:latin typeface="Montserrat" pitchFamily="2" charset="0"/>
                <a:cs typeface="Arial"/>
              </a:rPr>
              <a:t>life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60" dirty="0">
                <a:latin typeface="Montserrat" pitchFamily="2" charset="0"/>
                <a:cs typeface="Arial"/>
              </a:rPr>
              <a:t>property. </a:t>
            </a:r>
            <a:r>
              <a:rPr lang="en-US" sz="2400" b="1" spc="-25" dirty="0">
                <a:latin typeface="Montserrat" pitchFamily="2" charset="0"/>
                <a:cs typeface="Arial"/>
              </a:rPr>
              <a:t>This </a:t>
            </a:r>
            <a:r>
              <a:rPr lang="en-US" sz="2400" b="1" spc="-95" dirty="0">
                <a:latin typeface="Montserrat" pitchFamily="2" charset="0"/>
                <a:cs typeface="Arial"/>
              </a:rPr>
              <a:t>is </a:t>
            </a:r>
            <a:r>
              <a:rPr lang="en-US" sz="2400" b="1" dirty="0">
                <a:latin typeface="Montserrat" pitchFamily="2" charset="0"/>
                <a:cs typeface="Arial"/>
              </a:rPr>
              <a:t>especially </a:t>
            </a:r>
            <a:r>
              <a:rPr lang="en-US" sz="2400" b="1" spc="90" dirty="0">
                <a:latin typeface="Montserrat" pitchFamily="2" charset="0"/>
                <a:cs typeface="Arial"/>
              </a:rPr>
              <a:t>important </a:t>
            </a:r>
            <a:r>
              <a:rPr lang="en-US" sz="2400" b="1" spc="114" dirty="0">
                <a:latin typeface="Montserrat" pitchFamily="2" charset="0"/>
                <a:cs typeface="Arial"/>
              </a:rPr>
              <a:t>for </a:t>
            </a:r>
            <a:r>
              <a:rPr lang="en-US" sz="2400" b="1" spc="20" dirty="0">
                <a:latin typeface="Montserrat" pitchFamily="2" charset="0"/>
                <a:cs typeface="Arial"/>
              </a:rPr>
              <a:t>organizations </a:t>
            </a:r>
            <a:r>
              <a:rPr lang="en-US" sz="2400" b="1" spc="155" dirty="0">
                <a:latin typeface="Montserrat" pitchFamily="2" charset="0"/>
                <a:cs typeface="Arial"/>
              </a:rPr>
              <a:t>that </a:t>
            </a:r>
            <a:r>
              <a:rPr lang="en-US" sz="2400" b="1" spc="70" dirty="0">
                <a:latin typeface="Montserrat" pitchFamily="2" charset="0"/>
                <a:cs typeface="Arial"/>
              </a:rPr>
              <a:t>deal </a:t>
            </a:r>
            <a:r>
              <a:rPr lang="en-US" sz="2400" b="1" spc="145" dirty="0">
                <a:latin typeface="Montserrat" pitchFamily="2" charset="0"/>
                <a:cs typeface="Arial"/>
              </a:rPr>
              <a:t>with </a:t>
            </a:r>
            <a:r>
              <a:rPr lang="en-US" sz="2400" b="1" spc="150" dirty="0">
                <a:latin typeface="Montserrat" pitchFamily="2" charset="0"/>
                <a:cs typeface="Arial"/>
              </a:rPr>
              <a:t> </a:t>
            </a:r>
            <a:r>
              <a:rPr lang="en-US" sz="2400" b="1" spc="-10" dirty="0">
                <a:latin typeface="Montserrat" pitchFamily="2" charset="0"/>
                <a:cs typeface="Arial"/>
              </a:rPr>
              <a:t>hazardous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65" dirty="0">
                <a:latin typeface="Montserrat" pitchFamily="2" charset="0"/>
                <a:cs typeface="Arial"/>
              </a:rPr>
              <a:t>materials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55" dirty="0">
                <a:latin typeface="Montserrat" pitchFamily="2" charset="0"/>
                <a:cs typeface="Arial"/>
              </a:rPr>
              <a:t>or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10" dirty="0">
                <a:latin typeface="Montserrat" pitchFamily="2" charset="0"/>
                <a:cs typeface="Arial"/>
              </a:rPr>
              <a:t>have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0" dirty="0">
                <a:latin typeface="Montserrat" pitchFamily="2" charset="0"/>
                <a:cs typeface="Arial"/>
              </a:rPr>
              <a:t>complex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25" dirty="0">
                <a:latin typeface="Montserrat" pitchFamily="2" charset="0"/>
                <a:cs typeface="Arial"/>
              </a:rPr>
              <a:t>physical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structures. </a:t>
            </a:r>
            <a:r>
              <a:rPr lang="en-US" sz="2400" b="1" spc="-5" dirty="0">
                <a:latin typeface="Montserrat" pitchFamily="2" charset="0"/>
                <a:cs typeface="Arial"/>
              </a:rPr>
              <a:t>Conducting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80" dirty="0">
                <a:latin typeface="Montserrat" pitchFamily="2" charset="0"/>
                <a:cs typeface="Arial"/>
              </a:rPr>
              <a:t>regular</a:t>
            </a:r>
            <a:r>
              <a:rPr lang="en-US" sz="2400" b="1" spc="25" dirty="0">
                <a:latin typeface="Montserrat" pitchFamily="2" charset="0"/>
                <a:cs typeface="Arial"/>
              </a:rPr>
              <a:t> audits </a:t>
            </a:r>
            <a:r>
              <a:rPr lang="en-US" sz="2400" b="1" spc="-95" dirty="0">
                <a:latin typeface="Montserrat" pitchFamily="2" charset="0"/>
                <a:cs typeface="Arial"/>
              </a:rPr>
              <a:t>is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60" dirty="0">
                <a:latin typeface="Montserrat" pitchFamily="2" charset="0"/>
                <a:cs typeface="Arial"/>
              </a:rPr>
              <a:t>necessary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35" dirty="0">
                <a:latin typeface="Montserrat" pitchFamily="2" charset="0"/>
                <a:cs typeface="Arial"/>
              </a:rPr>
              <a:t>to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60" dirty="0">
                <a:latin typeface="Montserrat" pitchFamily="2" charset="0"/>
                <a:cs typeface="Arial"/>
              </a:rPr>
              <a:t>identify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95" dirty="0">
                <a:latin typeface="Montserrat" pitchFamily="2" charset="0"/>
                <a:cs typeface="Arial"/>
              </a:rPr>
              <a:t>potential </a:t>
            </a:r>
            <a:r>
              <a:rPr lang="en-US" sz="2400" b="1" spc="100" dirty="0">
                <a:latin typeface="Montserrat" pitchFamily="2" charset="0"/>
                <a:cs typeface="Arial"/>
              </a:rPr>
              <a:t> </a:t>
            </a:r>
            <a:r>
              <a:rPr lang="en-US" sz="2400" b="1" spc="-5" dirty="0">
                <a:latin typeface="Montserrat" pitchFamily="2" charset="0"/>
                <a:cs typeface="Arial"/>
              </a:rPr>
              <a:t>hazards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-20" dirty="0">
                <a:latin typeface="Montserrat" pitchFamily="2" charset="0"/>
                <a:cs typeface="Arial"/>
              </a:rPr>
              <a:t>ensure </a:t>
            </a:r>
            <a:r>
              <a:rPr lang="en-US" sz="2400" b="1" spc="155" dirty="0">
                <a:latin typeface="Montserrat" pitchFamily="2" charset="0"/>
                <a:cs typeface="Arial"/>
              </a:rPr>
              <a:t>that </a:t>
            </a:r>
            <a:r>
              <a:rPr lang="en-US" sz="2400" b="1" spc="95" dirty="0">
                <a:latin typeface="Montserrat" pitchFamily="2" charset="0"/>
                <a:cs typeface="Arial"/>
              </a:rPr>
              <a:t>fire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114" dirty="0">
                <a:latin typeface="Montserrat" pitchFamily="2" charset="0"/>
                <a:cs typeface="Arial"/>
              </a:rPr>
              <a:t>life </a:t>
            </a:r>
            <a:r>
              <a:rPr lang="en-US" sz="2400" b="1" spc="50" dirty="0">
                <a:latin typeface="Montserrat" pitchFamily="2" charset="0"/>
                <a:cs typeface="Arial"/>
              </a:rPr>
              <a:t>safety </a:t>
            </a:r>
            <a:r>
              <a:rPr lang="en-US" sz="2400" b="1" spc="-30" dirty="0">
                <a:latin typeface="Montserrat" pitchFamily="2" charset="0"/>
                <a:cs typeface="Arial"/>
              </a:rPr>
              <a:t>measures </a:t>
            </a:r>
            <a:r>
              <a:rPr lang="en-US" sz="2400" b="1" spc="60" dirty="0">
                <a:latin typeface="Montserrat" pitchFamily="2" charset="0"/>
                <a:cs typeface="Arial"/>
              </a:rPr>
              <a:t>are </a:t>
            </a:r>
            <a:r>
              <a:rPr lang="en-US" sz="2400" b="1" spc="165" dirty="0">
                <a:latin typeface="Montserrat" pitchFamily="2" charset="0"/>
                <a:cs typeface="Arial"/>
              </a:rPr>
              <a:t>up-to- </a:t>
            </a:r>
            <a:r>
              <a:rPr lang="en-US" sz="2400" b="1" spc="-905" dirty="0">
                <a:latin typeface="Montserrat" pitchFamily="2" charset="0"/>
                <a:cs typeface="Arial"/>
              </a:rPr>
              <a:t> </a:t>
            </a:r>
            <a:r>
              <a:rPr lang="en-US" sz="2400" b="1" spc="90" dirty="0">
                <a:latin typeface="Montserrat" pitchFamily="2" charset="0"/>
                <a:cs typeface="Arial"/>
              </a:rPr>
              <a:t>date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45" dirty="0">
                <a:latin typeface="Montserrat" pitchFamily="2" charset="0"/>
                <a:cs typeface="Arial"/>
              </a:rPr>
              <a:t>effective. </a:t>
            </a:r>
            <a:r>
              <a:rPr lang="en-US" sz="2400" b="1" spc="40" dirty="0">
                <a:latin typeface="Montserrat" pitchFamily="2" charset="0"/>
                <a:cs typeface="Arial"/>
              </a:rPr>
              <a:t>Audits </a:t>
            </a:r>
            <a:r>
              <a:rPr lang="en-US" sz="2400" b="1" spc="-75" dirty="0">
                <a:latin typeface="Montserrat" pitchFamily="2" charset="0"/>
                <a:cs typeface="Arial"/>
              </a:rPr>
              <a:t>can </a:t>
            </a:r>
            <a:r>
              <a:rPr lang="en-US" sz="2400" b="1" spc="60" dirty="0">
                <a:latin typeface="Montserrat" pitchFamily="2" charset="0"/>
                <a:cs typeface="Arial"/>
              </a:rPr>
              <a:t>help </a:t>
            </a:r>
            <a:r>
              <a:rPr lang="en-US" sz="2400" b="1" spc="20" dirty="0">
                <a:latin typeface="Montserrat" pitchFamily="2" charset="0"/>
                <a:cs typeface="Arial"/>
              </a:rPr>
              <a:t>organizations stay </a:t>
            </a:r>
            <a:r>
              <a:rPr lang="en-US" sz="2400" b="1" spc="40" dirty="0">
                <a:latin typeface="Montserrat" pitchFamily="2" charset="0"/>
                <a:cs typeface="Arial"/>
              </a:rPr>
              <a:t>compliant </a:t>
            </a:r>
            <a:r>
              <a:rPr lang="en-US" sz="2400" b="1" spc="-905" dirty="0">
                <a:latin typeface="Montserrat" pitchFamily="2" charset="0"/>
                <a:cs typeface="Arial"/>
              </a:rPr>
              <a:t> </a:t>
            </a:r>
            <a:r>
              <a:rPr lang="en-US" sz="2400" b="1" spc="145" dirty="0">
                <a:latin typeface="Montserrat" pitchFamily="2" charset="0"/>
                <a:cs typeface="Arial"/>
              </a:rPr>
              <a:t>with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45" dirty="0">
                <a:latin typeface="Montserrat" pitchFamily="2" charset="0"/>
                <a:cs typeface="Arial"/>
              </a:rPr>
              <a:t>regulations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standards,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20" dirty="0">
                <a:latin typeface="Montserrat" pitchFamily="2" charset="0"/>
                <a:cs typeface="Arial"/>
              </a:rPr>
              <a:t>reduce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35" dirty="0">
                <a:latin typeface="Montserrat" pitchFamily="2" charset="0"/>
                <a:cs typeface="Arial"/>
              </a:rPr>
              <a:t>insurance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dirty="0">
                <a:latin typeface="Montserrat" pitchFamily="2" charset="0"/>
                <a:cs typeface="Arial"/>
              </a:rPr>
              <a:t>premiums,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-905" dirty="0">
                <a:latin typeface="Montserrat" pitchFamily="2" charset="0"/>
                <a:cs typeface="Arial"/>
              </a:rPr>
              <a:t> </a:t>
            </a:r>
            <a:r>
              <a:rPr lang="en-US" sz="2400" b="1" spc="20" dirty="0">
                <a:latin typeface="Montserrat" pitchFamily="2" charset="0"/>
                <a:cs typeface="Arial"/>
              </a:rPr>
              <a:t>improve </a:t>
            </a:r>
            <a:r>
              <a:rPr lang="en-US" sz="2400" b="1" spc="80" dirty="0">
                <a:latin typeface="Montserrat" pitchFamily="2" charset="0"/>
                <a:cs typeface="Arial"/>
              </a:rPr>
              <a:t>overall </a:t>
            </a:r>
            <a:r>
              <a:rPr lang="en-US" sz="2400" b="1" spc="50" dirty="0">
                <a:latin typeface="Montserrat" pitchFamily="2" charset="0"/>
                <a:cs typeface="Arial"/>
              </a:rPr>
              <a:t>safety </a:t>
            </a:r>
            <a:r>
              <a:rPr lang="en-US" sz="2400" b="1" spc="45" dirty="0">
                <a:latin typeface="Montserrat" pitchFamily="2" charset="0"/>
                <a:cs typeface="Arial"/>
              </a:rPr>
              <a:t>culture. </a:t>
            </a:r>
            <a:r>
              <a:rPr lang="en-US" sz="2400" b="1" spc="70" dirty="0">
                <a:latin typeface="Montserrat" pitchFamily="2" charset="0"/>
                <a:cs typeface="Arial"/>
              </a:rPr>
              <a:t>Additionally, </a:t>
            </a:r>
            <a:r>
              <a:rPr lang="en-US" sz="2400" b="1" spc="25" dirty="0">
                <a:latin typeface="Montserrat" pitchFamily="2" charset="0"/>
                <a:cs typeface="Arial"/>
              </a:rPr>
              <a:t>audits </a:t>
            </a:r>
            <a:r>
              <a:rPr lang="en-US" sz="2400" b="1" spc="-75" dirty="0">
                <a:latin typeface="Montserrat" pitchFamily="2" charset="0"/>
                <a:cs typeface="Arial"/>
              </a:rPr>
              <a:t>can </a:t>
            </a:r>
            <a:r>
              <a:rPr lang="en-US" sz="2400" b="1" spc="-35" dirty="0">
                <a:latin typeface="Montserrat" pitchFamily="2" charset="0"/>
                <a:cs typeface="Arial"/>
              </a:rPr>
              <a:t>uncover </a:t>
            </a:r>
            <a:r>
              <a:rPr lang="en-US" sz="2400" b="1" spc="-30" dirty="0">
                <a:latin typeface="Montserrat" pitchFamily="2" charset="0"/>
                <a:cs typeface="Arial"/>
              </a:rPr>
              <a:t> </a:t>
            </a:r>
            <a:r>
              <a:rPr lang="en-US" sz="2400" b="1" dirty="0">
                <a:latin typeface="Montserrat" pitchFamily="2" charset="0"/>
                <a:cs typeface="Arial"/>
              </a:rPr>
              <a:t>areas </a:t>
            </a:r>
            <a:r>
              <a:rPr lang="en-US" sz="2400" b="1" spc="114" dirty="0">
                <a:latin typeface="Montserrat" pitchFamily="2" charset="0"/>
                <a:cs typeface="Arial"/>
              </a:rPr>
              <a:t>for </a:t>
            </a:r>
            <a:r>
              <a:rPr lang="en-US" sz="2400" b="1" spc="40" dirty="0">
                <a:latin typeface="Montserrat" pitchFamily="2" charset="0"/>
                <a:cs typeface="Arial"/>
              </a:rPr>
              <a:t>improvement </a:t>
            </a:r>
            <a:r>
              <a:rPr lang="en-US" sz="2400" b="1" spc="15" dirty="0">
                <a:latin typeface="Montserrat" pitchFamily="2" charset="0"/>
                <a:cs typeface="Arial"/>
              </a:rPr>
              <a:t>and provide </a:t>
            </a:r>
            <a:r>
              <a:rPr lang="en-US" sz="2400" b="1" spc="40" dirty="0">
                <a:latin typeface="Montserrat" pitchFamily="2" charset="0"/>
                <a:cs typeface="Arial"/>
              </a:rPr>
              <a:t>opportunities </a:t>
            </a:r>
            <a:r>
              <a:rPr lang="en-US" sz="2400" b="1" spc="114" dirty="0">
                <a:latin typeface="Montserrat" pitchFamily="2" charset="0"/>
                <a:cs typeface="Arial"/>
              </a:rPr>
              <a:t>for </a:t>
            </a:r>
            <a:r>
              <a:rPr lang="en-US" sz="2400" b="1" spc="65" dirty="0">
                <a:latin typeface="Montserrat" pitchFamily="2" charset="0"/>
                <a:cs typeface="Arial"/>
              </a:rPr>
              <a:t>training </a:t>
            </a:r>
            <a:r>
              <a:rPr lang="en-US" sz="2400" b="1" spc="7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</a:t>
            </a:r>
            <a:r>
              <a:rPr lang="en-US" sz="2400" b="1" spc="20" dirty="0">
                <a:latin typeface="Montserrat" pitchFamily="2" charset="0"/>
                <a:cs typeface="Arial"/>
              </a:rPr>
              <a:t> </a:t>
            </a:r>
            <a:r>
              <a:rPr lang="en-US" sz="2400" b="1" spc="5" dirty="0">
                <a:latin typeface="Montserrat" pitchFamily="2" charset="0"/>
                <a:cs typeface="Arial"/>
              </a:rPr>
              <a:t>education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14" dirty="0">
                <a:latin typeface="Montserrat" pitchFamily="2" charset="0"/>
                <a:cs typeface="Arial"/>
              </a:rPr>
              <a:t>for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5" dirty="0">
                <a:latin typeface="Montserrat" pitchFamily="2" charset="0"/>
                <a:cs typeface="Arial"/>
              </a:rPr>
              <a:t>employees.</a:t>
            </a:r>
            <a:endParaRPr lang="en-US" sz="2400" dirty="0">
              <a:latin typeface="Montserrat" pitchFamily="2" charset="0"/>
              <a:cs typeface="Arial"/>
            </a:endParaRPr>
          </a:p>
          <a:p>
            <a:pPr algn="ctr"/>
            <a:endParaRPr lang="en-I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67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9E13-9F5E-A190-0605-872F3FE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9600" b="1" u="sng" dirty="0">
                <a:latin typeface="Montserrat" pitchFamily="2" charset="0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441C1-16B2-51BD-F700-1F07E25E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45" dirty="0">
                <a:latin typeface="Trebuchet MS"/>
                <a:cs typeface="Trebuchet MS"/>
              </a:rPr>
              <a:t>Our</a:t>
            </a:r>
            <a:r>
              <a:rPr lang="en-US" sz="3200" b="1" spc="-55" dirty="0">
                <a:latin typeface="Trebuchet MS"/>
                <a:cs typeface="Trebuchet MS"/>
              </a:rPr>
              <a:t> </a:t>
            </a:r>
            <a:r>
              <a:rPr lang="en-US" sz="3200" b="1" spc="75" dirty="0">
                <a:latin typeface="Trebuchet MS"/>
                <a:cs typeface="Trebuchet MS"/>
              </a:rPr>
              <a:t>team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35" dirty="0">
                <a:latin typeface="Trebuchet MS"/>
                <a:cs typeface="Trebuchet MS"/>
              </a:rPr>
              <a:t>has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70" dirty="0">
                <a:latin typeface="Trebuchet MS"/>
                <a:cs typeface="Trebuchet MS"/>
              </a:rPr>
              <a:t>observed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65" dirty="0">
                <a:latin typeface="Trebuchet MS"/>
                <a:cs typeface="Trebuchet MS"/>
              </a:rPr>
              <a:t>several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20" dirty="0">
                <a:latin typeface="Trebuchet MS"/>
                <a:cs typeface="Trebuchet MS"/>
              </a:rPr>
              <a:t>key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14" dirty="0">
                <a:latin typeface="Trebuchet MS"/>
                <a:cs typeface="Trebuchet MS"/>
              </a:rPr>
              <a:t>findings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05" dirty="0">
                <a:latin typeface="Trebuchet MS"/>
                <a:cs typeface="Trebuchet MS"/>
              </a:rPr>
              <a:t>during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60" dirty="0">
                <a:latin typeface="Trebuchet MS"/>
                <a:cs typeface="Trebuchet MS"/>
              </a:rPr>
              <a:t>our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65" dirty="0">
                <a:latin typeface="Trebuchet MS"/>
                <a:cs typeface="Trebuchet MS"/>
              </a:rPr>
              <a:t>audit </a:t>
            </a:r>
            <a:r>
              <a:rPr lang="en-US" sz="3200" b="1" spc="-1075" dirty="0">
                <a:latin typeface="Trebuchet MS"/>
                <a:cs typeface="Trebuchet MS"/>
              </a:rPr>
              <a:t> </a:t>
            </a:r>
            <a:r>
              <a:rPr lang="en-US" sz="3200" b="1" spc="120" dirty="0">
                <a:latin typeface="Trebuchet MS"/>
                <a:cs typeface="Trebuchet MS"/>
              </a:rPr>
              <a:t>of </a:t>
            </a:r>
            <a:r>
              <a:rPr lang="en-US" sz="3200" b="1" dirty="0">
                <a:latin typeface="Trebuchet MS"/>
                <a:cs typeface="Trebuchet MS"/>
              </a:rPr>
              <a:t>fire </a:t>
            </a:r>
            <a:r>
              <a:rPr lang="en-US" sz="3200" b="1" spc="105" dirty="0">
                <a:latin typeface="Trebuchet MS"/>
                <a:cs typeface="Trebuchet MS"/>
              </a:rPr>
              <a:t>and </a:t>
            </a:r>
            <a:r>
              <a:rPr lang="en-US" sz="3200" b="1" spc="40" dirty="0">
                <a:latin typeface="Trebuchet MS"/>
                <a:cs typeface="Trebuchet MS"/>
              </a:rPr>
              <a:t>life </a:t>
            </a:r>
            <a:r>
              <a:rPr lang="en-US" sz="3200" b="1" spc="90" dirty="0">
                <a:latin typeface="Trebuchet MS"/>
                <a:cs typeface="Trebuchet MS"/>
              </a:rPr>
              <a:t>safety </a:t>
            </a:r>
            <a:r>
              <a:rPr lang="en-US" sz="3200" b="1" spc="10" dirty="0">
                <a:latin typeface="Trebuchet MS"/>
                <a:cs typeface="Trebuchet MS"/>
              </a:rPr>
              <a:t>requirements. 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30" dirty="0">
                <a:latin typeface="Trebuchet MS"/>
                <a:cs typeface="Trebuchet MS"/>
              </a:rPr>
              <a:t>Over </a:t>
            </a:r>
            <a:r>
              <a:rPr lang="en-US" sz="3200" b="1" spc="365" dirty="0">
                <a:latin typeface="Trebuchet MS"/>
                <a:cs typeface="Trebuchet MS"/>
              </a:rPr>
              <a:t>50% </a:t>
            </a:r>
            <a:r>
              <a:rPr lang="en-US" sz="3200" b="1" spc="120" dirty="0">
                <a:latin typeface="Trebuchet MS"/>
                <a:cs typeface="Trebuchet MS"/>
              </a:rPr>
              <a:t>of </a:t>
            </a:r>
            <a:r>
              <a:rPr lang="en-US" sz="3200" b="1" spc="25" dirty="0">
                <a:latin typeface="Trebuchet MS"/>
                <a:cs typeface="Trebuchet MS"/>
              </a:rPr>
              <a:t>the </a:t>
            </a:r>
            <a:r>
              <a:rPr lang="en-US" sz="3200" b="1" spc="30" dirty="0">
                <a:latin typeface="Trebuchet MS"/>
                <a:cs typeface="Trebuchet MS"/>
              </a:rPr>
              <a:t> </a:t>
            </a:r>
            <a:r>
              <a:rPr lang="en-US" sz="3200" b="1" spc="75" dirty="0">
                <a:latin typeface="Trebuchet MS"/>
                <a:cs typeface="Trebuchet MS"/>
              </a:rPr>
              <a:t>extinguishers </a:t>
            </a:r>
            <a:r>
              <a:rPr lang="en-US" sz="3200" b="1" spc="40" dirty="0">
                <a:latin typeface="Trebuchet MS"/>
                <a:cs typeface="Trebuchet MS"/>
              </a:rPr>
              <a:t>inspected </a:t>
            </a:r>
            <a:r>
              <a:rPr lang="en-US" sz="3200" b="1" spc="45" dirty="0">
                <a:latin typeface="Trebuchet MS"/>
                <a:cs typeface="Trebuchet MS"/>
              </a:rPr>
              <a:t>were </a:t>
            </a:r>
            <a:r>
              <a:rPr lang="en-US" sz="3200" b="1" spc="95" dirty="0">
                <a:latin typeface="Trebuchet MS"/>
                <a:cs typeface="Trebuchet MS"/>
              </a:rPr>
              <a:t>not </a:t>
            </a:r>
            <a:r>
              <a:rPr lang="en-US" sz="3200" b="1" spc="-5" dirty="0">
                <a:latin typeface="Trebuchet MS"/>
                <a:cs typeface="Trebuchet MS"/>
              </a:rPr>
              <a:t>in </a:t>
            </a:r>
            <a:r>
              <a:rPr lang="en-US" sz="3200" b="1" spc="140" dirty="0">
                <a:latin typeface="Trebuchet MS"/>
                <a:cs typeface="Trebuchet MS"/>
              </a:rPr>
              <a:t>working </a:t>
            </a:r>
            <a:r>
              <a:rPr lang="en-US" sz="3200" b="1" spc="-20" dirty="0">
                <a:latin typeface="Trebuchet MS"/>
                <a:cs typeface="Trebuchet MS"/>
              </a:rPr>
              <a:t>order </a:t>
            </a:r>
            <a:endParaRPr lang="en-US" sz="3200" b="1" spc="10" dirty="0">
              <a:latin typeface="Trebuchet MS"/>
              <a:cs typeface="Trebuchet MS"/>
            </a:endParaRP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80" dirty="0">
                <a:latin typeface="Trebuchet MS"/>
                <a:cs typeface="Trebuchet MS"/>
              </a:rPr>
              <a:t>Lack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20" dirty="0">
                <a:latin typeface="Trebuchet MS"/>
                <a:cs typeface="Trebuchet MS"/>
              </a:rPr>
              <a:t>of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30" dirty="0">
                <a:latin typeface="Trebuchet MS"/>
                <a:cs typeface="Trebuchet MS"/>
              </a:rPr>
              <a:t>clear</a:t>
            </a:r>
            <a:r>
              <a:rPr lang="en-US" sz="3200" b="1" spc="-55" dirty="0">
                <a:latin typeface="Trebuchet MS"/>
                <a:cs typeface="Trebuchet MS"/>
              </a:rPr>
              <a:t> </a:t>
            </a:r>
            <a:r>
              <a:rPr lang="en-US" sz="3200" b="1" spc="40" dirty="0">
                <a:latin typeface="Trebuchet MS"/>
                <a:cs typeface="Trebuchet MS"/>
              </a:rPr>
              <a:t>evacuation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75" dirty="0">
                <a:latin typeface="Trebuchet MS"/>
                <a:cs typeface="Trebuchet MS"/>
              </a:rPr>
              <a:t>routes </a:t>
            </a:r>
            <a:r>
              <a:rPr lang="en-US" sz="3200" b="1" spc="-1075" dirty="0">
                <a:latin typeface="Trebuchet MS"/>
                <a:cs typeface="Trebuchet MS"/>
              </a:rPr>
              <a:t> </a:t>
            </a:r>
            <a:r>
              <a:rPr lang="en-US" sz="3200" b="1" spc="105" dirty="0">
                <a:latin typeface="Trebuchet MS"/>
                <a:cs typeface="Trebuchet MS"/>
              </a:rPr>
              <a:t>and </a:t>
            </a:r>
            <a:r>
              <a:rPr lang="en-US" sz="3200" b="1" spc="100" dirty="0">
                <a:latin typeface="Trebuchet MS"/>
                <a:cs typeface="Trebuchet MS"/>
              </a:rPr>
              <a:t>signage. 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Fire sprinklers were there.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Fire alarms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Proper guidance poster were there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Wrong fire extinguisher placed in front of chemical lab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dirty="0">
                <a:latin typeface="Trebuchet MS"/>
                <a:cs typeface="Trebuchet MS"/>
              </a:rPr>
              <a:t>Empty first aid kit in block 11</a:t>
            </a:r>
            <a:r>
              <a:rPr lang="en-US" sz="3200" b="1" baseline="30000" dirty="0">
                <a:latin typeface="Trebuchet MS"/>
                <a:cs typeface="Trebuchet MS"/>
              </a:rPr>
              <a:t>th</a:t>
            </a:r>
            <a:r>
              <a:rPr lang="en-US" sz="3200" b="1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927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62CC8-265D-CFE5-19AD-165592F8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04900"/>
            <a:ext cx="4648200" cy="451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743D6-E881-B505-3CF3-E95ADA26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55433"/>
            <a:ext cx="8229600" cy="4736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8E7FF-3D39-83FD-31E2-AC0351F6E867}"/>
              </a:ext>
            </a:extLst>
          </p:cNvPr>
          <p:cNvSpPr txBox="1"/>
          <p:nvPr/>
        </p:nvSpPr>
        <p:spPr>
          <a:xfrm>
            <a:off x="4572000" y="345543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FIRE ALARMS: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EA897-C7FC-3A5E-FE11-2A1A6FA81B1E}"/>
              </a:ext>
            </a:extLst>
          </p:cNvPr>
          <p:cNvSpPr txBox="1"/>
          <p:nvPr/>
        </p:nvSpPr>
        <p:spPr>
          <a:xfrm>
            <a:off x="762000" y="11049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FIRE SPRINKLERS: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C41D2-DFE6-4DC9-2F2E-7154967C9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56633"/>
            <a:ext cx="4648200" cy="619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9A175-5790-E827-60B7-8E877074AD1B}"/>
              </a:ext>
            </a:extLst>
          </p:cNvPr>
          <p:cNvSpPr txBox="1"/>
          <p:nvPr/>
        </p:nvSpPr>
        <p:spPr>
          <a:xfrm>
            <a:off x="12485739" y="596945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SAFETY POSTER</a:t>
            </a:r>
          </a:p>
        </p:txBody>
      </p:sp>
    </p:spTree>
    <p:extLst>
      <p:ext uri="{BB962C8B-B14F-4D97-AF65-F5344CB8AC3E}">
        <p14:creationId xmlns:p14="http://schemas.microsoft.com/office/powerpoint/2010/main" val="222865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752C7E-5092-B310-CB9E-83B118B1C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"/>
            <a:ext cx="4686300" cy="624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D9DCE-15EE-251F-D70B-E186264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0" y="3705225"/>
            <a:ext cx="7289800" cy="5467350"/>
          </a:xfrm>
          <a:prstGeom prst="rect">
            <a:avLst/>
          </a:prstGeom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7B064244-3DBF-5119-D1AB-05D61B40A6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44400" y="342900"/>
            <a:ext cx="5286374" cy="7048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A31CA-5657-FA9F-BD3A-F00610BBDC52}"/>
              </a:ext>
            </a:extLst>
          </p:cNvPr>
          <p:cNvSpPr txBox="1"/>
          <p:nvPr/>
        </p:nvSpPr>
        <p:spPr>
          <a:xfrm>
            <a:off x="5105400" y="1028700"/>
            <a:ext cx="689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FIRE EXTINGUISHERS </a:t>
            </a:r>
          </a:p>
          <a:p>
            <a:pPr algn="ctr"/>
            <a:r>
              <a:rPr lang="en-IN" sz="3600" b="1" dirty="0"/>
              <a:t>AND </a:t>
            </a:r>
          </a:p>
          <a:p>
            <a:pPr algn="ctr"/>
            <a:r>
              <a:rPr lang="en-IN" sz="3600" b="1" dirty="0"/>
              <a:t>FIRE HYDRANTS</a:t>
            </a:r>
          </a:p>
        </p:txBody>
      </p:sp>
    </p:spTree>
    <p:extLst>
      <p:ext uri="{BB962C8B-B14F-4D97-AF65-F5344CB8AC3E}">
        <p14:creationId xmlns:p14="http://schemas.microsoft.com/office/powerpoint/2010/main" val="258662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BE747-117D-1CCE-5100-A3194876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1" y="647700"/>
            <a:ext cx="511492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C18F2-C2A6-A328-F83C-41CAB39374E4}"/>
              </a:ext>
            </a:extLst>
          </p:cNvPr>
          <p:cNvSpPr txBox="1"/>
          <p:nvPr/>
        </p:nvSpPr>
        <p:spPr>
          <a:xfrm>
            <a:off x="1100781" y="6477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WRONG FIRE EXTINGUISHER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D5441-6F61-14EE-7B7E-120CC44B7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5432"/>
            <a:ext cx="7055827" cy="607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E5754-9B06-16A8-3A83-703A57B8CDC8}"/>
              </a:ext>
            </a:extLst>
          </p:cNvPr>
          <p:cNvSpPr txBox="1"/>
          <p:nvPr/>
        </p:nvSpPr>
        <p:spPr>
          <a:xfrm>
            <a:off x="10134600" y="2495432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EMPTY FIRST AID</a:t>
            </a:r>
          </a:p>
        </p:txBody>
      </p:sp>
    </p:spTree>
    <p:extLst>
      <p:ext uri="{BB962C8B-B14F-4D97-AF65-F5344CB8AC3E}">
        <p14:creationId xmlns:p14="http://schemas.microsoft.com/office/powerpoint/2010/main" val="272711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0190" y="1619264"/>
            <a:ext cx="5286374" cy="7048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408" y="2331946"/>
            <a:ext cx="123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408" y="3275659"/>
            <a:ext cx="123824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4931" y="2068643"/>
            <a:ext cx="9305290" cy="1979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2850" b="1" spc="195" dirty="0">
                <a:latin typeface="Tahoma"/>
                <a:cs typeface="Tahoma"/>
              </a:rPr>
              <a:t>THE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CAMPUS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HAS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70" dirty="0">
                <a:latin typeface="Tahoma"/>
                <a:cs typeface="Tahoma"/>
              </a:rPr>
              <a:t>FIRE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04" dirty="0">
                <a:latin typeface="Tahoma"/>
                <a:cs typeface="Tahoma"/>
              </a:rPr>
              <a:t>HYDRANTS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29" dirty="0">
                <a:latin typeface="Tahoma"/>
                <a:cs typeface="Tahoma"/>
              </a:rPr>
              <a:t>AND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25" dirty="0">
                <a:latin typeface="Tahoma"/>
                <a:cs typeface="Tahoma"/>
              </a:rPr>
              <a:t>HOSE </a:t>
            </a:r>
            <a:r>
              <a:rPr sz="2850" b="1" spc="-815" dirty="0">
                <a:latin typeface="Tahoma"/>
                <a:cs typeface="Tahoma"/>
              </a:rPr>
              <a:t> </a:t>
            </a:r>
            <a:r>
              <a:rPr sz="2850" b="1" spc="204" dirty="0">
                <a:latin typeface="Tahoma"/>
                <a:cs typeface="Tahoma"/>
              </a:rPr>
              <a:t>REELS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850" b="1" spc="220" dirty="0">
                <a:latin typeface="Tahoma"/>
                <a:cs typeface="Tahoma"/>
              </a:rPr>
              <a:t>THERE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ALSO</a:t>
            </a:r>
            <a:r>
              <a:rPr sz="2850" b="1" spc="125" dirty="0">
                <a:latin typeface="Tahoma"/>
                <a:cs typeface="Tahoma"/>
              </a:rPr>
              <a:t> EXISTS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65" dirty="0">
                <a:latin typeface="Tahoma"/>
                <a:cs typeface="Tahoma"/>
              </a:rPr>
              <a:t>A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50" dirty="0">
                <a:latin typeface="Tahoma"/>
                <a:cs typeface="Tahoma"/>
              </a:rPr>
              <a:t>TEAM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180" dirty="0">
                <a:latin typeface="Tahoma"/>
                <a:cs typeface="Tahoma"/>
              </a:rPr>
              <a:t>OF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150" dirty="0">
                <a:latin typeface="Tahoma"/>
                <a:cs typeface="Tahoma"/>
              </a:rPr>
              <a:t>TRAINED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850" b="1" spc="185" dirty="0">
                <a:latin typeface="Tahoma"/>
                <a:cs typeface="Tahoma"/>
              </a:rPr>
              <a:t>PROFESSIONALS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145" dirty="0">
                <a:latin typeface="Tahoma"/>
                <a:cs typeface="Tahoma"/>
              </a:rPr>
              <a:t>TO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spc="229" dirty="0">
                <a:latin typeface="Tahoma"/>
                <a:cs typeface="Tahoma"/>
              </a:rPr>
              <a:t>HANDLE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65" dirty="0">
                <a:latin typeface="Tahoma"/>
                <a:cs typeface="Tahoma"/>
              </a:rPr>
              <a:t>A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dirty="0">
                <a:latin typeface="Tahoma"/>
                <a:cs typeface="Tahoma"/>
              </a:rPr>
              <a:t>CRISIS.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93</TotalTime>
  <Words>444</Words>
  <Application>Microsoft Office PowerPoint</Application>
  <PresentationFormat>Custom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Arial Rounded MT Bold</vt:lpstr>
      <vt:lpstr>Britannic Bold</vt:lpstr>
      <vt:lpstr>Gill Sans MT</vt:lpstr>
      <vt:lpstr>Montserrat</vt:lpstr>
      <vt:lpstr>Tahoma</vt:lpstr>
      <vt:lpstr>Trebuchet MS</vt:lpstr>
      <vt:lpstr>Gallery</vt:lpstr>
      <vt:lpstr>FIRE AND LIFE SAFETY AUDIT</vt:lpstr>
      <vt:lpstr>WHAT IS NBC?</vt:lpstr>
      <vt:lpstr>CLASSIFICATIONS OF BUILDINGS</vt:lpstr>
      <vt:lpstr>Importance of fire and life safety</vt:lpstr>
      <vt:lpstr>KEY FINDINGS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and physical security</dc:title>
  <dc:creator>Samarth Burman Roy</dc:creator>
  <cp:keywords>DAFtCrZWu8g,BAFZUJn1QIQ</cp:keywords>
  <cp:lastModifiedBy>Akshat Negi</cp:lastModifiedBy>
  <cp:revision>10</cp:revision>
  <dcterms:created xsi:type="dcterms:W3CDTF">2023-09-06T05:54:33Z</dcterms:created>
  <dcterms:modified xsi:type="dcterms:W3CDTF">2023-09-06T07:32:06Z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2023-08-31T00:00:00Z</vt:filetime>
  </property>
  <property fmtid="{D5CDD505-2E9C-101B-9397-08002B2CF9AE}" pid="3" name="Creator">
    <vt:lpwstr>Canva</vt:lpwstr>
  </property>
  <property fmtid="{D5CDD505-2E9C-101B-9397-08002B2CF9AE}" pid="4" name="LastSaved">
    <vt:filetime>2023-09-06T00:00:00Z</vt:filetime>
  </property>
</Properties>
</file>